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5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Dosis" pitchFamily="2" charset="0"/>
      <p:regular r:id="rId66"/>
      <p:bold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gNZ594Sb5Kowzo6+oW2J8GoOVk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784" autoAdjust="0"/>
  </p:normalViewPr>
  <p:slideViewPr>
    <p:cSldViewPr snapToGrid="0">
      <p:cViewPr varScale="1">
        <p:scale>
          <a:sx n="71" d="100"/>
          <a:sy n="71" d="100"/>
        </p:scale>
        <p:origin x="19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t.cz/studis/student.phtml?sn=harmonogram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Během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studia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snažíte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dokončit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různé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způsoby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dokončení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Vysvětlit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ZáZk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KlZá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celkem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třikrát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velký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rozsah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konci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semestru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600200" lvl="3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Upozornit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že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všechny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speciálně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naplánované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většinou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těsně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sobě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moc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času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učit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masakr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600200" lvl="3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Ukázat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plán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zkoušek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z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minulých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let?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ZáZk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nejčastější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případ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KlZá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může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být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test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konci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ale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rozsáhlý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jako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zkouška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víc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pokusů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Všechno, co děláte v průběhu semestru, se odměňuje body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 předmětu vždy maximálně 100 bodů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Známka se určuje podle bodů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uděláte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na nejhorší E, pokud získáte aspoň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pak to jde po 10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buď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100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během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semestru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nebo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úplně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bez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bodů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třeba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za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docházku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Zk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20–49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bodů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během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semestru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(za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malé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písemky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 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každém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předmětu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jinak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zbytek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za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zkoušku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ZáZk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stejně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ale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podmínky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připuštění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zkoušce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KlZá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100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během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semestru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Upozornit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častá</a:t>
            </a:r>
            <a:r>
              <a:rPr lang="en-US" dirty="0"/>
              <a:t> </a:t>
            </a:r>
            <a:r>
              <a:rPr lang="en-US" b="1" dirty="0"/>
              <a:t>minima ze </a:t>
            </a:r>
            <a:r>
              <a:rPr lang="en-US" b="1" dirty="0" err="1"/>
              <a:t>zkoušek</a:t>
            </a:r>
            <a:endParaRPr b="0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dirty="0" err="1"/>
              <a:t>Čísla</a:t>
            </a:r>
            <a:r>
              <a:rPr lang="en-US" b="0" dirty="0"/>
              <a:t> </a:t>
            </a:r>
            <a:r>
              <a:rPr lang="en-US" b="0" dirty="0" err="1"/>
              <a:t>najdou</a:t>
            </a:r>
            <a:r>
              <a:rPr lang="en-US" b="0" dirty="0"/>
              <a:t> v </a:t>
            </a:r>
            <a:r>
              <a:rPr lang="en-US" b="1" dirty="0" err="1"/>
              <a:t>kartě</a:t>
            </a:r>
            <a:r>
              <a:rPr lang="en-US" b="1" dirty="0"/>
              <a:t> </a:t>
            </a:r>
            <a:r>
              <a:rPr lang="en-US" b="1" dirty="0" err="1"/>
              <a:t>předmětu</a:t>
            </a:r>
            <a:endParaRPr dirty="0"/>
          </a:p>
        </p:txBody>
      </p:sp>
      <p:sp>
        <p:nvSpPr>
          <p:cNvPr id="132" name="Google Shape;13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Vysvětlit</a:t>
            </a:r>
            <a:r>
              <a:rPr lang="en-US" dirty="0"/>
              <a:t>, </a:t>
            </a:r>
            <a:r>
              <a:rPr lang="en-US" dirty="0" err="1"/>
              <a:t>proč</a:t>
            </a:r>
            <a:r>
              <a:rPr lang="en-US" dirty="0"/>
              <a:t> </a:t>
            </a:r>
            <a:r>
              <a:rPr lang="en-US" dirty="0" err="1"/>
              <a:t>jsem</a:t>
            </a:r>
            <a:r>
              <a:rPr lang="en-US" dirty="0"/>
              <a:t> </a:t>
            </a:r>
            <a:r>
              <a:rPr lang="en-US" dirty="0" err="1"/>
              <a:t>dostal</a:t>
            </a:r>
            <a:r>
              <a:rPr lang="en-US" dirty="0"/>
              <a:t> ten </a:t>
            </a:r>
            <a:r>
              <a:rPr lang="en-US" dirty="0" err="1"/>
              <a:t>zápočet</a:t>
            </a:r>
            <a:endParaRPr dirty="0"/>
          </a:p>
        </p:txBody>
      </p:sp>
      <p:sp>
        <p:nvSpPr>
          <p:cNvPr id="140" name="Google Shape;140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02fcb950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f02fcb9503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ohodnocen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počtem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kreditů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číslo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většinou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7,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teoreticky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značí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jak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časově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náročný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(ale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obvykle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nesedí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Dokončený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vždy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všechny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kredity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jedno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jestli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nebo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Cíl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studia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udělat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všechny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povinné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nasbírat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180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kreditů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všechny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P+PV min. 152,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zbylých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28 za V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Zapisování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předmětů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zapisování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kreditů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Pravidla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kolik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musí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(aby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nevyhodili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kolik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mohou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viz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slidy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Průměr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důležitý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kvůli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stropům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Proč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stropy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mohou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bolet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problémy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opakování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předmětů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nucené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prodlužování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studia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457200" lvl="1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ourier New"/>
              <a:buNone/>
            </a:pPr>
            <a:endParaRPr sz="11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ourier New"/>
              <a:buNone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Protože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když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třeba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neuděláte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nějaké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povinné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musíte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zapsat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dalším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roce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Když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mít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nejnižší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kreditový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strop,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může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stát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že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kvůli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němu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tom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roce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nebudete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moct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zapsat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ani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všechny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povinné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 ten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daný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muset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posunout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další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jakmile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vám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tohle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párkrát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automaticky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musíte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prodlužovat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své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studium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další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většinou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nechcete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Takže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průměry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stropy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pozor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fajn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snažit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ty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dělat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aspoň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trochu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lépe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E… Jak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ty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stropy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přesně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nastavené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jak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mění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najdete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příručce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nebo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ideálně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této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tabulce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stránce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studijního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poradenství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f02fcb9503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VSTŘEBÁVACÍ PAUZA 30 SEKUND</a:t>
            </a:r>
            <a:endParaRPr dirty="0"/>
          </a:p>
        </p:txBody>
      </p:sp>
      <p:sp>
        <p:nvSpPr>
          <p:cNvPr id="156" name="Google Shape;156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Kliknout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homepage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odkaz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ukázat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kde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přihlášení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do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Intraportálu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Heslo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zvolili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„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Možná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přihlašovali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šestimístným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osobním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číslem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určitě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můžete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dělat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ale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lepší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když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zapamatujete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svůj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xlogin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nebo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VUT login).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Když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přihlásíte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najdete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tady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nahoře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pod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svým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jménem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.“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ukázat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kde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xlogin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Důležité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e-mail,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podepisování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zkoušek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Sl. 18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20: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zůstat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prohlížeči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 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Intraportálem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Průkazy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příští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tady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revalidační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známku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Volby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letos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nás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čekají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volby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AS FIT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VUT;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nevysvětlovat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moc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význam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dozví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stud.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koutku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IUS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nebo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příručce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motivovat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volbě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(?)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Ukázat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link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Ubytování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stravování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později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Ukázat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Rezervace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místností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Ukázat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pod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jménem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VUTpin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Všude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fakultě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dvě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sítě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vutbrno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eduroam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Vutbrno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nouzovka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nezabezpečená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nedoporučujeme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používat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Eduroam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mezinárodní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Největší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šance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zprovoznit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eduroam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eduroam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demonstrovat</a:t>
            </a:r>
            <a:endParaRPr dirty="0"/>
          </a:p>
          <a:p>
            <a:pPr marL="1200150" lvl="2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Proklikat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až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stažení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instátoru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ukázat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 link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vedoucí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jiné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 platformy</a:t>
            </a:r>
            <a:endParaRPr dirty="0"/>
          </a:p>
          <a:p>
            <a:pPr marL="1200150" lvl="2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Zmínit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že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 pro iOS a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Androidy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 je to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ve</a:t>
            </a:r>
            <a:r>
              <a:rPr lang="en-US" sz="11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latin typeface="Calibri"/>
                <a:ea typeface="Calibri"/>
                <a:cs typeface="Calibri"/>
                <a:sym typeface="Calibri"/>
              </a:rPr>
              <a:t>storech</a:t>
            </a:r>
            <a:endParaRPr sz="1100" b="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Jméno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xlogin00@vutbr.cz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Heslo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VUTpin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Zákaz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vytváření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hotspotů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přednáškovkách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Shrnout</a:t>
            </a:r>
            <a:r>
              <a:rPr lang="en-US" dirty="0"/>
              <a:t> </a:t>
            </a:r>
            <a:r>
              <a:rPr lang="en-US" dirty="0" err="1"/>
              <a:t>obsah</a:t>
            </a:r>
            <a:r>
              <a:rPr lang="en-US" dirty="0"/>
              <a:t> slide</a:t>
            </a:r>
            <a:endParaRPr dirty="0"/>
          </a:p>
        </p:txBody>
      </p:sp>
      <p:sp>
        <p:nvSpPr>
          <p:cNvPr id="211" name="Google Shape;211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 err="1"/>
              <a:t>Důležité</a:t>
            </a:r>
            <a:r>
              <a:rPr lang="en-US" dirty="0"/>
              <a:t> </a:t>
            </a:r>
            <a:r>
              <a:rPr lang="en-US" dirty="0" err="1"/>
              <a:t>obecné</a:t>
            </a:r>
            <a:r>
              <a:rPr lang="en-US" dirty="0"/>
              <a:t> </a:t>
            </a:r>
            <a:r>
              <a:rPr lang="en-US" dirty="0" err="1"/>
              <a:t>aktuality</a:t>
            </a:r>
            <a:r>
              <a:rPr lang="en-US" dirty="0"/>
              <a:t> o </a:t>
            </a:r>
            <a:r>
              <a:rPr lang="en-US" dirty="0" err="1"/>
              <a:t>studiu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 err="1"/>
              <a:t>Sledovat</a:t>
            </a:r>
            <a:r>
              <a:rPr lang="en-US" dirty="0"/>
              <a:t>!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 err="1"/>
              <a:t>Ukázat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homepage </a:t>
            </a:r>
            <a:r>
              <a:rPr lang="en-US" dirty="0" err="1"/>
              <a:t>StudISu</a:t>
            </a:r>
            <a:r>
              <a:rPr lang="en-US" dirty="0"/>
              <a:t> ten </a:t>
            </a:r>
            <a:r>
              <a:rPr lang="en-US" dirty="0" err="1"/>
              <a:t>červený</a:t>
            </a:r>
            <a:r>
              <a:rPr lang="en-US" dirty="0"/>
              <a:t> text „</a:t>
            </a:r>
            <a:r>
              <a:rPr lang="en-US" b="0" i="0" dirty="0" err="1">
                <a:solidFill>
                  <a:srgbClr val="CE0228"/>
                </a:solidFill>
                <a:latin typeface="Roboto"/>
                <a:ea typeface="Roboto"/>
                <a:cs typeface="Roboto"/>
                <a:sym typeface="Roboto"/>
              </a:rPr>
              <a:t>Poslední</a:t>
            </a:r>
            <a:r>
              <a:rPr lang="en-US" b="0" i="0" dirty="0">
                <a:solidFill>
                  <a:srgbClr val="CE022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0" i="0" dirty="0" err="1">
                <a:solidFill>
                  <a:srgbClr val="CE0228"/>
                </a:solidFill>
                <a:latin typeface="Roboto"/>
                <a:ea typeface="Roboto"/>
                <a:cs typeface="Roboto"/>
                <a:sym typeface="Roboto"/>
              </a:rPr>
              <a:t>změna</a:t>
            </a:r>
            <a:r>
              <a:rPr lang="en-US" b="0" i="0" dirty="0">
                <a:solidFill>
                  <a:srgbClr val="CE0228"/>
                </a:solidFill>
                <a:latin typeface="Roboto"/>
                <a:ea typeface="Roboto"/>
                <a:cs typeface="Roboto"/>
                <a:sym typeface="Roboto"/>
              </a:rPr>
              <a:t> v </a:t>
            </a:r>
            <a:r>
              <a:rPr lang="en-US" b="0" i="0" u="sng" strike="noStrike" dirty="0" err="1">
                <a:solidFill>
                  <a:srgbClr val="337AB7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harmonogramu</a:t>
            </a:r>
            <a:r>
              <a:rPr lang="en-US" b="0" i="0" dirty="0">
                <a:solidFill>
                  <a:srgbClr val="CE0228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b="0" i="0" dirty="0" err="1">
                <a:solidFill>
                  <a:srgbClr val="CE0228"/>
                </a:solidFill>
                <a:latin typeface="Roboto"/>
                <a:ea typeface="Roboto"/>
                <a:cs typeface="Roboto"/>
                <a:sym typeface="Roboto"/>
              </a:rPr>
              <a:t>byla</a:t>
            </a:r>
            <a:r>
              <a:rPr lang="en-US" b="0" i="0" dirty="0">
                <a:solidFill>
                  <a:srgbClr val="CE022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0" i="0" dirty="0" err="1">
                <a:solidFill>
                  <a:srgbClr val="CE0228"/>
                </a:solidFill>
                <a:latin typeface="Roboto"/>
                <a:ea typeface="Roboto"/>
                <a:cs typeface="Roboto"/>
                <a:sym typeface="Roboto"/>
              </a:rPr>
              <a:t>provedena</a:t>
            </a:r>
            <a:r>
              <a:rPr lang="en-US" b="0" i="0" dirty="0">
                <a:solidFill>
                  <a:srgbClr val="CE0228"/>
                </a:solidFill>
                <a:latin typeface="Roboto"/>
                <a:ea typeface="Roboto"/>
                <a:cs typeface="Roboto"/>
                <a:sym typeface="Roboto"/>
              </a:rPr>
              <a:t>…“</a:t>
            </a:r>
            <a:endParaRPr dirty="0"/>
          </a:p>
        </p:txBody>
      </p:sp>
      <p:sp>
        <p:nvSpPr>
          <p:cNvPr id="219" name="Google Shape;2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seznam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zapsaných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předmětů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které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můžete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rozkliknout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získat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tam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nějaké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informace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zobrazují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získané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body</a:t>
            </a:r>
            <a:endParaRPr dirty="0"/>
          </a:p>
          <a:p>
            <a:pPr marL="171450" lvl="0" indent="-1714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termíny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testů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zkoušek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taky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přihlašuje</a:t>
            </a:r>
            <a:r>
              <a:rPr lang="en-US" sz="1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1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někdy</a:t>
            </a:r>
            <a:r>
              <a:rPr lang="en-US" sz="1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automaticky</a:t>
            </a:r>
            <a:r>
              <a:rPr lang="en-US" sz="1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někdo</a:t>
            </a:r>
            <a:r>
              <a:rPr lang="en-US" sz="1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manuálně</a:t>
            </a:r>
            <a:r>
              <a:rPr lang="en-US" sz="1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400"/>
              <a:buFont typeface="Arial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zadání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projektů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domácích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úloh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které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tam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odevzdávají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někdy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někdy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E-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probereme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později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 b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Vlastně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nevíme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kde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jestli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vůbec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týmy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budou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ale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ať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ví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že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něco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takového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existuje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mají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omezenou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kapacitu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Registrace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vyjadřujete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zájem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studovat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vzniká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převis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–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prvních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XX se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dostane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další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„v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pořadníku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pokud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někdo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náhodou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rozmyslel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místo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uvolnilo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skončení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registrací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proběhne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automaticky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zápis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(=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studovat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budou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a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smaže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Přeregistrace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vždy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 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prvním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týdnu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rozdíl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bez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přímo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zápis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odzápis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dirty="0"/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Vám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přeregistrace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otevřou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zítra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20:00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budou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probíhat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až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konce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prvního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týdne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semestru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do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příští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neděle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Znovu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budete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řešit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až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 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lednu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kdy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vám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otevřou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registrace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letní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semestr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(ty s 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frontou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–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stropy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zvednou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dokončení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zkouškového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!.</a:t>
            </a:r>
            <a:endParaRPr dirty="0"/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registrace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další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rok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váš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druhák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proběhnou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někdy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začátku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dubna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V ten moment ale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ještě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nebudete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mít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zvednuté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kreditové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stropy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podle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průměru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z LS, to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nastane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až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ukončení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letního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semestru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takže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prakticky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celý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červenec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poběží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další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registrace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čili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tam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tvoří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ty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převisu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1968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Tady</a:t>
            </a:r>
            <a:r>
              <a:rPr lang="en-US" dirty="0"/>
              <a:t> se </a:t>
            </a:r>
            <a:r>
              <a:rPr lang="en-US" dirty="0" err="1"/>
              <a:t>dlouho</a:t>
            </a:r>
            <a:r>
              <a:rPr lang="en-US" dirty="0"/>
              <a:t> </a:t>
            </a:r>
            <a:r>
              <a:rPr lang="en-US" dirty="0" err="1"/>
              <a:t>nezdržovat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Musí</a:t>
            </a:r>
            <a:r>
              <a:rPr lang="en-US" dirty="0"/>
              <a:t> </a:t>
            </a:r>
            <a:r>
              <a:rPr lang="en-US" dirty="0" err="1"/>
              <a:t>stránku</a:t>
            </a:r>
            <a:r>
              <a:rPr lang="en-US" dirty="0"/>
              <a:t> </a:t>
            </a:r>
            <a:r>
              <a:rPr lang="en-US" b="1" dirty="0" err="1"/>
              <a:t>refreshnout</a:t>
            </a:r>
            <a:endParaRPr b="1" dirty="0"/>
          </a:p>
        </p:txBody>
      </p:sp>
      <p:sp>
        <p:nvSpPr>
          <p:cNvPr id="262" name="Google Shape;26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Cviko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„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relativně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praktičtější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výuka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menších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skupinách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 – v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matematikách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počítání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v IZP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programování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Modul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Registrace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vyučování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Vidí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přednášky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registrovat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nemusí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(ale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můžou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ať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radši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udělají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–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jedno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kdy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chodit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Výjimka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přednášky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z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jiných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fakult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každém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cvika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oficiálně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jmenují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jinak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Navíc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democvika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v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podstatě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přednášky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často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taky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netřeba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registrovat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 je co: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IDM =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Cvičení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 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počítačovou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podporou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Tady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jednoduché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cvičení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registruje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a je to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vaše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cviko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které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chodit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tam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počítat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(a ne, s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počítači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tam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nic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nedělá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IEL =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Cvičení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odborného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základu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Laboratorní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cvičení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To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první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democviko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čili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praktičtější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přednáška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registrovat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nemusíte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Naopak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laboratorní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cvičení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ta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normální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cvika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která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registrujete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 ILG je to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stejně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jako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IDM, to 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zase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matika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IUS =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Cvičení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odborného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základu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které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registrujete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rozdíl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od IEL.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IZP =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Cvičení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odborného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základu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které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tady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zase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funguje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stejně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jako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IEL,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čili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to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democviko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neregistrujete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nemusíte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Naopak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Cvičení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počítači</a:t>
            </a:r>
            <a:r>
              <a:rPr lang="en-US" sz="11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 to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skutečné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cviko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které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registrujete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Poznávací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znamení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zobrazeno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kdy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přesně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registrace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otvírá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hodně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možností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malou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kapacitou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Apelovat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dochvilnost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Ať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pomocí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tlačítka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Zobrazit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vybrané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vždycky</a:t>
            </a:r>
            <a:r>
              <a:rPr lang="en-US" sz="1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nechají</a:t>
            </a:r>
            <a:r>
              <a:rPr lang="en-US" sz="1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zobrazit</a:t>
            </a:r>
            <a:r>
              <a:rPr lang="en-US" sz="1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</a:t>
            </a:r>
            <a:r>
              <a:rPr lang="en-US" sz="1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to, co </a:t>
            </a:r>
            <a:r>
              <a:rPr lang="en-US" sz="11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zrovna</a:t>
            </a:r>
            <a:r>
              <a:rPr lang="en-US" sz="1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budou</a:t>
            </a:r>
            <a:r>
              <a:rPr lang="en-US" sz="1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registrovat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Jsme parta studentů FITu, kteří chtějí dělat něco pro to, aby se nám tady všem žilo a studovalo lépe.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Hlavně organizujeme různé akce, větší i menší, na jedné ostatně právě sedíte.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Provozujeme tady na fakultě takový malý klub s výčepem, o kterém si povíme úplně na závěr.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Ale kromě akcí taky trochu kecáme do chodu fakulty, hájíme zájmy nás studentů a snažíme se řešit různé problémy.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 SU se ale v průběhu Start@FITu určitě ještě dozvíte víc, případně se můžete mrknout na náš web, su.fit.vutbr.cz, takže teď přejdeme k tomu důležitému.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Zase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nutné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refreshnout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otevření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registrací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cca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30 minutes in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Udělat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demonstrační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rozvrh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Nezapomenout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Vysvětlit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rozsahy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Vysvětlit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že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barvičky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nedávají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moc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smysl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odpovídá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těm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podivným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názvům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z IS VUT)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Vysvětlit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jak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poznat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dema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Pozor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přejíždění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mezi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FIT a FEKT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vysvětlit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že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všechno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 </a:t>
            </a:r>
            <a:r>
              <a:rPr lang="en-US" sz="1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začátku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Aula prof. B. je FEKT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nutné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mít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připraveno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mnoho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variant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Pseudopředmět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bez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známky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0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kreditů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není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třeba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tam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chodit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není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povinné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ale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doporučujeme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Musí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zaregistrovat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sami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jako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pak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zapsat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„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cviko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Registrované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cviko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termín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první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schůzky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dalších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domlouvají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individuálně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vedoucím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té</a:t>
            </a:r>
            <a:r>
              <a:rPr lang="en-US" sz="18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konzultace</a:t>
            </a:r>
            <a:endParaRPr b="0" dirty="0"/>
          </a:p>
        </p:txBody>
      </p:sp>
      <p:sp>
        <p:nvSpPr>
          <p:cNvPr id="304" name="Google Shape;3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 err="1"/>
              <a:t>Vyplnit</a:t>
            </a:r>
            <a:r>
              <a:rPr lang="en-US" b="1" dirty="0"/>
              <a:t> </a:t>
            </a:r>
            <a:r>
              <a:rPr lang="en-US" b="1" dirty="0" err="1"/>
              <a:t>před</a:t>
            </a:r>
            <a:r>
              <a:rPr lang="en-US" b="1" dirty="0"/>
              <a:t> </a:t>
            </a:r>
            <a:r>
              <a:rPr lang="en-US" b="1" dirty="0" err="1"/>
              <a:t>prvním</a:t>
            </a:r>
            <a:r>
              <a:rPr lang="en-US" b="1" dirty="0"/>
              <a:t> IZP </a:t>
            </a:r>
            <a:r>
              <a:rPr lang="en-US" b="1" dirty="0" err="1"/>
              <a:t>cvikem</a:t>
            </a:r>
            <a:r>
              <a:rPr lang="en-US" b="1" dirty="0"/>
              <a:t>! (</a:t>
            </a:r>
            <a:r>
              <a:rPr lang="en-US" b="1" dirty="0" err="1"/>
              <a:t>Ideálně</a:t>
            </a:r>
            <a:r>
              <a:rPr lang="en-US" b="1" dirty="0"/>
              <a:t> </a:t>
            </a:r>
            <a:r>
              <a:rPr lang="en-US" b="1" dirty="0" err="1"/>
              <a:t>hned</a:t>
            </a:r>
            <a:r>
              <a:rPr lang="en-US" b="1" dirty="0"/>
              <a:t> po </a:t>
            </a:r>
            <a:r>
              <a:rPr lang="en-US" b="1" dirty="0" err="1"/>
              <a:t>školení</a:t>
            </a:r>
            <a:r>
              <a:rPr lang="en-US" b="1" dirty="0"/>
              <a:t>.)</a:t>
            </a:r>
            <a:endParaRPr b="1" dirty="0"/>
          </a:p>
        </p:txBody>
      </p:sp>
      <p:sp>
        <p:nvSpPr>
          <p:cNvPr id="314" name="Google Shape;3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Opět</a:t>
            </a:r>
            <a:r>
              <a:rPr lang="en-US" dirty="0"/>
              <a:t> </a:t>
            </a:r>
            <a:r>
              <a:rPr lang="en-US" dirty="0" err="1"/>
              <a:t>vyplnit</a:t>
            </a:r>
            <a:r>
              <a:rPr lang="en-US" dirty="0"/>
              <a:t> co </a:t>
            </a:r>
            <a:r>
              <a:rPr lang="en-US" dirty="0" err="1"/>
              <a:t>nejdřív</a:t>
            </a:r>
            <a:endParaRPr dirty="0"/>
          </a:p>
        </p:txBody>
      </p:sp>
      <p:sp>
        <p:nvSpPr>
          <p:cNvPr id="326" name="Google Shape;32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 err="1"/>
              <a:t>Ukázat</a:t>
            </a:r>
            <a:r>
              <a:rPr lang="en-US" b="1" dirty="0"/>
              <a:t> e-learning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 err="1"/>
              <a:t>Proklikat</a:t>
            </a:r>
            <a:r>
              <a:rPr lang="en-US" b="0" dirty="0"/>
              <a:t> el. index, </a:t>
            </a:r>
            <a:r>
              <a:rPr lang="en-US" b="0" dirty="0" err="1"/>
              <a:t>ukázat</a:t>
            </a:r>
            <a:r>
              <a:rPr lang="en-US" b="0" dirty="0"/>
              <a:t> </a:t>
            </a:r>
            <a:r>
              <a:rPr lang="en-US" b="0" dirty="0" err="1"/>
              <a:t>rozdíl</a:t>
            </a:r>
            <a:r>
              <a:rPr lang="en-US" b="0" dirty="0"/>
              <a:t> </a:t>
            </a:r>
            <a:r>
              <a:rPr lang="en-US" b="0" dirty="0" err="1"/>
              <a:t>mezi</a:t>
            </a:r>
            <a:r>
              <a:rPr lang="en-US" b="0" dirty="0"/>
              <a:t> </a:t>
            </a:r>
            <a:r>
              <a:rPr lang="en-US" b="0" dirty="0" err="1"/>
              <a:t>kartou</a:t>
            </a:r>
            <a:r>
              <a:rPr lang="en-US" b="0" dirty="0"/>
              <a:t> a </a:t>
            </a:r>
            <a:r>
              <a:rPr lang="en-US" b="0" dirty="0" err="1"/>
              <a:t>detailem</a:t>
            </a:r>
            <a:r>
              <a:rPr lang="en-US" b="0" dirty="0"/>
              <a:t> </a:t>
            </a:r>
            <a:r>
              <a:rPr lang="en-US" b="0" dirty="0" err="1"/>
              <a:t>předmětu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dirty="0" err="1"/>
              <a:t>Ukázat</a:t>
            </a:r>
            <a:r>
              <a:rPr lang="en-US" b="0" dirty="0"/>
              <a:t>, </a:t>
            </a:r>
            <a:r>
              <a:rPr lang="en-US" b="0" dirty="0" err="1"/>
              <a:t>kde</a:t>
            </a:r>
            <a:r>
              <a:rPr lang="en-US" b="0" dirty="0"/>
              <a:t> v </a:t>
            </a:r>
            <a:r>
              <a:rPr lang="en-US" b="0" dirty="0" err="1"/>
              <a:t>detailu</a:t>
            </a:r>
            <a:r>
              <a:rPr lang="en-US" b="0" dirty="0"/>
              <a:t> </a:t>
            </a:r>
            <a:r>
              <a:rPr lang="en-US" b="0" dirty="0" err="1"/>
              <a:t>předmětu</a:t>
            </a:r>
            <a:r>
              <a:rPr lang="en-US" b="0" dirty="0"/>
              <a:t> </a:t>
            </a:r>
            <a:r>
              <a:rPr lang="en-US" b="0" dirty="0" err="1"/>
              <a:t>jsou</a:t>
            </a:r>
            <a:r>
              <a:rPr lang="en-US" b="0" dirty="0"/>
              <a:t> </a:t>
            </a:r>
            <a:r>
              <a:rPr lang="en-US" b="0" i="1" dirty="0" err="1"/>
              <a:t>zadání</a:t>
            </a:r>
            <a:r>
              <a:rPr lang="en-US" b="0" i="0" dirty="0"/>
              <a:t> a </a:t>
            </a:r>
            <a:r>
              <a:rPr lang="en-US" b="0" i="0" dirty="0" err="1"/>
              <a:t>že</a:t>
            </a:r>
            <a:r>
              <a:rPr lang="en-US" b="0" i="0" dirty="0"/>
              <a:t> se tam </a:t>
            </a:r>
            <a:r>
              <a:rPr lang="en-US" b="0" i="0" dirty="0" err="1"/>
              <a:t>budou</a:t>
            </a:r>
            <a:r>
              <a:rPr lang="en-US" b="0" i="0" dirty="0"/>
              <a:t> (</a:t>
            </a:r>
            <a:r>
              <a:rPr lang="en-US" b="0" i="0" dirty="0" err="1"/>
              <a:t>většinou</a:t>
            </a:r>
            <a:r>
              <a:rPr lang="en-US" b="0" i="0" dirty="0"/>
              <a:t>) </a:t>
            </a:r>
            <a:r>
              <a:rPr lang="en-US" b="0" i="0" dirty="0" err="1"/>
              <a:t>odevzdávat</a:t>
            </a:r>
            <a:r>
              <a:rPr lang="en-US" b="0" i="0" dirty="0"/>
              <a:t> </a:t>
            </a:r>
            <a:r>
              <a:rPr lang="en-US" b="0" i="0" dirty="0" err="1"/>
              <a:t>projekty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 err="1"/>
              <a:t>Příklad</a:t>
            </a:r>
            <a:r>
              <a:rPr lang="en-US" b="0" i="0" dirty="0"/>
              <a:t> </a:t>
            </a:r>
            <a:r>
              <a:rPr lang="en-US" b="0" i="0" dirty="0" err="1"/>
              <a:t>odkazu</a:t>
            </a:r>
            <a:r>
              <a:rPr lang="en-US" b="0" i="0" dirty="0"/>
              <a:t> </a:t>
            </a:r>
            <a:r>
              <a:rPr lang="en-US" b="0" i="0" dirty="0" err="1"/>
              <a:t>na</a:t>
            </a:r>
            <a:r>
              <a:rPr lang="en-US" b="0" i="0" dirty="0"/>
              <a:t> </a:t>
            </a:r>
            <a:r>
              <a:rPr lang="en-US" b="0" i="0" dirty="0" err="1"/>
              <a:t>veř</a:t>
            </a:r>
            <a:r>
              <a:rPr lang="en-US" b="0" i="0" dirty="0"/>
              <a:t>. </a:t>
            </a:r>
            <a:r>
              <a:rPr lang="en-US" b="0" i="0" dirty="0" err="1"/>
              <a:t>stránky</a:t>
            </a:r>
            <a:r>
              <a:rPr lang="en-US" b="0" i="0" dirty="0"/>
              <a:t> v </a:t>
            </a:r>
            <a:r>
              <a:rPr lang="en-US" b="0" i="0" dirty="0" err="1"/>
              <a:t>kartě</a:t>
            </a:r>
            <a:r>
              <a:rPr lang="en-US" b="0" i="0" dirty="0"/>
              <a:t>: IDM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 err="1"/>
              <a:t>Kontrolovat</a:t>
            </a:r>
            <a:r>
              <a:rPr lang="en-US" b="0" i="0" dirty="0"/>
              <a:t> </a:t>
            </a:r>
            <a:r>
              <a:rPr lang="en-US" b="0" i="0" dirty="0" err="1"/>
              <a:t>aktuality</a:t>
            </a:r>
            <a:r>
              <a:rPr lang="en-US" b="0" i="0" dirty="0"/>
              <a:t> </a:t>
            </a:r>
            <a:r>
              <a:rPr lang="en-US" b="0" i="0" dirty="0" err="1"/>
              <a:t>na</a:t>
            </a:r>
            <a:r>
              <a:rPr lang="en-US" b="0" i="0" dirty="0"/>
              <a:t> </a:t>
            </a:r>
            <a:r>
              <a:rPr lang="en-US" b="0" i="0" dirty="0" err="1"/>
              <a:t>kartě</a:t>
            </a:r>
            <a:r>
              <a:rPr lang="en-US" b="0" i="0" dirty="0"/>
              <a:t> </a:t>
            </a:r>
            <a:r>
              <a:rPr lang="en-US" b="1" i="0" dirty="0" err="1"/>
              <a:t>na</a:t>
            </a:r>
            <a:r>
              <a:rPr lang="en-US" b="1" i="0" dirty="0"/>
              <a:t> </a:t>
            </a:r>
            <a:r>
              <a:rPr lang="en-US" b="1" i="0" dirty="0" err="1"/>
              <a:t>webu</a:t>
            </a:r>
            <a:r>
              <a:rPr lang="en-US" b="0" i="0" dirty="0"/>
              <a:t>, </a:t>
            </a:r>
            <a:r>
              <a:rPr lang="en-US" b="0" i="0" dirty="0" err="1"/>
              <a:t>aktuality</a:t>
            </a:r>
            <a:r>
              <a:rPr lang="en-US" b="0" i="0" dirty="0"/>
              <a:t> </a:t>
            </a:r>
            <a:r>
              <a:rPr lang="en-US" b="1" i="0" dirty="0" err="1"/>
              <a:t>ve</a:t>
            </a:r>
            <a:r>
              <a:rPr lang="en-US" b="1" i="0" dirty="0"/>
              <a:t> </a:t>
            </a:r>
            <a:r>
              <a:rPr lang="en-US" b="1" i="0" dirty="0" err="1"/>
              <a:t>StudISu</a:t>
            </a:r>
            <a:r>
              <a:rPr lang="en-US" b="0" i="0" dirty="0"/>
              <a:t>, </a:t>
            </a:r>
            <a:r>
              <a:rPr lang="en-US" b="0" i="0" dirty="0" err="1"/>
              <a:t>oznámení</a:t>
            </a:r>
            <a:r>
              <a:rPr lang="en-US" b="0" i="0" dirty="0"/>
              <a:t> </a:t>
            </a:r>
            <a:r>
              <a:rPr lang="en-US" b="1" i="0" dirty="0"/>
              <a:t>v e-</a:t>
            </a:r>
            <a:r>
              <a:rPr lang="en-US" b="1" i="0" dirty="0" err="1"/>
              <a:t>learningu</a:t>
            </a:r>
            <a:r>
              <a:rPr lang="en-US" b="1" i="0" dirty="0"/>
              <a:t> + e-mail </a:t>
            </a:r>
            <a:r>
              <a:rPr lang="en-US" b="0" i="0" dirty="0"/>
              <a:t>(</a:t>
            </a:r>
            <a:r>
              <a:rPr lang="en-US" b="0" i="0" dirty="0" err="1"/>
              <a:t>podle</a:t>
            </a:r>
            <a:r>
              <a:rPr lang="en-US" b="0" i="0" dirty="0"/>
              <a:t> </a:t>
            </a:r>
            <a:r>
              <a:rPr lang="en-US" b="0" i="0" dirty="0" err="1"/>
              <a:t>předmětu</a:t>
            </a:r>
            <a:r>
              <a:rPr lang="en-US" b="0" i="0" dirty="0"/>
              <a:t> – </a:t>
            </a:r>
            <a:r>
              <a:rPr lang="en-US" b="0" i="0" dirty="0" err="1"/>
              <a:t>poptat</a:t>
            </a:r>
            <a:r>
              <a:rPr lang="en-US" b="0" i="0" dirty="0"/>
              <a:t> se </a:t>
            </a:r>
            <a:r>
              <a:rPr lang="en-US" b="0" i="0" dirty="0" err="1"/>
              <a:t>vyučujících</a:t>
            </a:r>
            <a:r>
              <a:rPr lang="en-US" b="0" i="0" dirty="0"/>
              <a:t>?)</a:t>
            </a:r>
            <a:endParaRPr b="1" dirty="0"/>
          </a:p>
        </p:txBody>
      </p:sp>
      <p:sp>
        <p:nvSpPr>
          <p:cNvPr id="334" name="Google Shape;3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dirty="0" err="1"/>
              <a:t>Cvika</a:t>
            </a:r>
            <a:r>
              <a:rPr lang="en-US" b="0" dirty="0"/>
              <a:t> </a:t>
            </a:r>
            <a:r>
              <a:rPr lang="en-US" b="0" dirty="0" err="1"/>
              <a:t>začínají</a:t>
            </a:r>
            <a:r>
              <a:rPr lang="en-US" b="0" dirty="0"/>
              <a:t> v </a:t>
            </a:r>
            <a:r>
              <a:rPr lang="en-US" b="0" dirty="0" err="1"/>
              <a:t>prvním</a:t>
            </a:r>
            <a:r>
              <a:rPr lang="en-US" b="0" dirty="0"/>
              <a:t> </a:t>
            </a:r>
            <a:r>
              <a:rPr lang="en-US" b="0" dirty="0" err="1"/>
              <a:t>týdnu</a:t>
            </a:r>
            <a:r>
              <a:rPr lang="en-US" b="0" dirty="0"/>
              <a:t>, ale </a:t>
            </a:r>
            <a:r>
              <a:rPr lang="en-US" b="1" dirty="0" err="1"/>
              <a:t>až</a:t>
            </a:r>
            <a:r>
              <a:rPr lang="en-US" b="1" dirty="0"/>
              <a:t> od </a:t>
            </a:r>
            <a:r>
              <a:rPr lang="en-US" b="1" dirty="0" err="1"/>
              <a:t>středy</a:t>
            </a:r>
            <a:r>
              <a:rPr lang="en-US" b="0" dirty="0"/>
              <a:t> (po </a:t>
            </a:r>
            <a:r>
              <a:rPr lang="en-US" b="0" dirty="0" err="1"/>
              <a:t>přednáškách</a:t>
            </a:r>
            <a:r>
              <a:rPr lang="en-US" b="0" dirty="0"/>
              <a:t>) – </a:t>
            </a:r>
            <a:r>
              <a:rPr lang="en-US" b="0" dirty="0" err="1"/>
              <a:t>kdo</a:t>
            </a:r>
            <a:r>
              <a:rPr lang="en-US" b="0" dirty="0"/>
              <a:t>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zaregistruje</a:t>
            </a:r>
            <a:r>
              <a:rPr lang="en-US" b="0" dirty="0"/>
              <a:t> </a:t>
            </a:r>
            <a:r>
              <a:rPr lang="en-US" b="0" dirty="0" err="1"/>
              <a:t>cviko</a:t>
            </a:r>
            <a:r>
              <a:rPr lang="en-US" b="0" dirty="0"/>
              <a:t> v po/</a:t>
            </a:r>
            <a:r>
              <a:rPr lang="en-US" b="0" dirty="0" err="1"/>
              <a:t>út</a:t>
            </a:r>
            <a:r>
              <a:rPr lang="en-US" b="0" dirty="0"/>
              <a:t>, </a:t>
            </a:r>
            <a:r>
              <a:rPr lang="en-US" b="0" dirty="0" err="1"/>
              <a:t>půjde</a:t>
            </a:r>
            <a:r>
              <a:rPr lang="en-US" b="0" dirty="0"/>
              <a:t> </a:t>
            </a:r>
            <a:r>
              <a:rPr lang="en-US" b="0" dirty="0" err="1"/>
              <a:t>až</a:t>
            </a:r>
            <a:r>
              <a:rPr lang="en-US" b="0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druhém</a:t>
            </a:r>
            <a:r>
              <a:rPr lang="en-US" b="1" dirty="0"/>
              <a:t> </a:t>
            </a:r>
            <a:r>
              <a:rPr lang="en-US" b="1" dirty="0" err="1"/>
              <a:t>týdnu</a:t>
            </a:r>
            <a:r>
              <a:rPr lang="en-US" b="0" dirty="0"/>
              <a:t> (ale </a:t>
            </a:r>
            <a:r>
              <a:rPr lang="en-US" b="1" dirty="0"/>
              <a:t>o </a:t>
            </a:r>
            <a:r>
              <a:rPr lang="en-US" b="1" dirty="0" err="1"/>
              <a:t>nic</a:t>
            </a:r>
            <a:r>
              <a:rPr lang="en-US" b="1" dirty="0"/>
              <a:t> </a:t>
            </a:r>
            <a:r>
              <a:rPr lang="en-US" b="1" dirty="0" err="1"/>
              <a:t>nepřijdou</a:t>
            </a:r>
            <a:r>
              <a:rPr lang="en-US" b="0" dirty="0"/>
              <a:t>, </a:t>
            </a:r>
            <a:r>
              <a:rPr lang="en-US" b="0" dirty="0" err="1"/>
              <a:t>protože</a:t>
            </a:r>
            <a:r>
              <a:rPr lang="en-US" b="0" dirty="0"/>
              <a:t> tam </a:t>
            </a:r>
            <a:r>
              <a:rPr lang="en-US" b="0" dirty="0" err="1"/>
              <a:t>budou</a:t>
            </a:r>
            <a:r>
              <a:rPr lang="en-US" b="0" dirty="0"/>
              <a:t> </a:t>
            </a:r>
            <a:r>
              <a:rPr lang="en-US" b="0" dirty="0" err="1"/>
              <a:t>nějaké</a:t>
            </a:r>
            <a:r>
              <a:rPr lang="en-US" b="0" dirty="0"/>
              <a:t> </a:t>
            </a:r>
            <a:r>
              <a:rPr lang="en-US" b="0" dirty="0" err="1"/>
              <a:t>státní</a:t>
            </a:r>
            <a:r>
              <a:rPr lang="en-US" b="0" dirty="0"/>
              <a:t> </a:t>
            </a:r>
            <a:r>
              <a:rPr lang="en-US" b="0" dirty="0" err="1"/>
              <a:t>svátky</a:t>
            </a:r>
            <a:r>
              <a:rPr lang="en-US" b="0" dirty="0"/>
              <a:t>, </a:t>
            </a:r>
            <a:r>
              <a:rPr lang="en-US" b="0" dirty="0" err="1"/>
              <a:t>takže</a:t>
            </a:r>
            <a:r>
              <a:rPr lang="en-US" b="0" dirty="0"/>
              <a:t> se to </a:t>
            </a:r>
            <a:r>
              <a:rPr lang="en-US" b="0" dirty="0" err="1"/>
              <a:t>vyrovná</a:t>
            </a:r>
            <a:r>
              <a:rPr lang="en-US" b="0" dirty="0"/>
              <a:t>).</a:t>
            </a:r>
            <a:endParaRPr b="0" dirty="0"/>
          </a:p>
        </p:txBody>
      </p:sp>
      <p:sp>
        <p:nvSpPr>
          <p:cNvPr id="342" name="Google Shape;3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Bc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studiu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nutné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splnit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angličtinu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úrovni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B1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Uznat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dá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FCE, CAE, IELTS, TOEFL, CPE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Pokud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test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vyjde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hůř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než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BAN4,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nutné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postupně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plnit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předchozí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Zkoušky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Pseudopředmět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za 1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kredit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Možno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1.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semestru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udělání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rozřazovacího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(min.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AIT)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ať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vyplní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nejdřív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Lepší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angličtiny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Doporučujeme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0A9/X,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protože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FSI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Všechno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zamýšlené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jako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dvousemestrální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začíná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 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zimě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ale v 1.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semestru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zapsat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nemůžou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romanLcPeriod"/>
            </a:pP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Mělo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ale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jít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zapsat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druhou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půlku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už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2.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semestru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(-PA2 a 0AX) –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vlastní</a:t>
            </a:r>
            <a:r>
              <a:rPr lang="en-US" sz="1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riziko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Nabídka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buď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viz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odkaz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slidech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nebo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Studis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Rozvrhy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Rozvrh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předmětů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Vybrat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CESA,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políčko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nechat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prázdné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Vyhledat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Musí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sami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ohlídat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kreditový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strop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pokud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mají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zapsaných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65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už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nesmí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zapsat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sport)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" name="Google Shape;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Vysvětlit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překážky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ve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studiu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podat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hned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při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větší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nemoci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později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dodat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potvrzení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od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lékaře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Až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po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podání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překážky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ať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případně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s 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cvičícími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domluví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náhradu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cvik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apod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Nepoužívat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elektronické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omluvenky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(max.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jiných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fakultách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Říct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jim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ať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proklikají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nemusí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bát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Pokud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potřebují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pomoct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s 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nějakou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žádostí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ať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dají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vědět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studijním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poradcům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(-&gt;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Discordu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viz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závěr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Nezapomenout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přílohy</a:t>
            </a:r>
            <a:r>
              <a:rPr lang="en-US" dirty="0"/>
              <a:t> (</a:t>
            </a:r>
            <a:r>
              <a:rPr lang="en-US" dirty="0" err="1"/>
              <a:t>potvrzení</a:t>
            </a:r>
            <a:r>
              <a:rPr lang="en-US" dirty="0"/>
              <a:t> od </a:t>
            </a:r>
            <a:r>
              <a:rPr lang="en-US" dirty="0" err="1"/>
              <a:t>doktora</a:t>
            </a:r>
            <a:r>
              <a:rPr lang="en-US" dirty="0"/>
              <a:t>…) a po </a:t>
            </a:r>
            <a:r>
              <a:rPr lang="en-US" dirty="0" err="1"/>
              <a:t>odeslání</a:t>
            </a:r>
            <a:r>
              <a:rPr lang="en-US" dirty="0"/>
              <a:t> </a:t>
            </a:r>
            <a:r>
              <a:rPr lang="en-US" b="1" dirty="0" err="1"/>
              <a:t>explicitně</a:t>
            </a:r>
            <a:r>
              <a:rPr lang="en-US" dirty="0"/>
              <a:t> </a:t>
            </a:r>
            <a:r>
              <a:rPr lang="en-US" b="1" dirty="0" err="1"/>
              <a:t>potvrdit</a:t>
            </a:r>
            <a:endParaRPr dirty="0"/>
          </a:p>
        </p:txBody>
      </p:sp>
      <p:sp>
        <p:nvSpPr>
          <p:cNvPr id="397" name="Google Shape;3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Viz text v </a:t>
            </a:r>
            <a:r>
              <a:rPr lang="en-US" dirty="0" err="1"/>
              <a:t>obrázku</a:t>
            </a:r>
            <a:r>
              <a:rPr lang="en-US" dirty="0"/>
              <a:t> – el. </a:t>
            </a:r>
            <a:r>
              <a:rPr lang="en-US" dirty="0" err="1"/>
              <a:t>verze</a:t>
            </a:r>
            <a:r>
              <a:rPr lang="en-US" dirty="0"/>
              <a:t> je el. </a:t>
            </a:r>
            <a:r>
              <a:rPr lang="en-US" dirty="0" err="1"/>
              <a:t>podepsaná</a:t>
            </a:r>
            <a:r>
              <a:rPr lang="en-US" dirty="0"/>
              <a:t> a je ji </a:t>
            </a:r>
            <a:r>
              <a:rPr lang="en-US" dirty="0" err="1"/>
              <a:t>možné</a:t>
            </a:r>
            <a:r>
              <a:rPr lang="en-US" dirty="0"/>
              <a:t> </a:t>
            </a:r>
            <a:r>
              <a:rPr lang="en-US" dirty="0" err="1"/>
              <a:t>patřičně</a:t>
            </a:r>
            <a:r>
              <a:rPr lang="en-US" dirty="0"/>
              <a:t> </a:t>
            </a:r>
            <a:r>
              <a:rPr lang="en-US" dirty="0" err="1"/>
              <a:t>použít</a:t>
            </a:r>
            <a:r>
              <a:rPr lang="en-US" dirty="0"/>
              <a:t>. </a:t>
            </a:r>
            <a:r>
              <a:rPr lang="en-US" dirty="0" err="1"/>
              <a:t>Nejde</a:t>
            </a:r>
            <a:r>
              <a:rPr lang="en-US" dirty="0"/>
              <a:t> to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vytisknout</a:t>
            </a:r>
            <a:r>
              <a:rPr lang="en-US" dirty="0"/>
              <a:t>, aby to </a:t>
            </a:r>
            <a:r>
              <a:rPr lang="en-US" dirty="0" err="1"/>
              <a:t>mělo</a:t>
            </a:r>
            <a:r>
              <a:rPr lang="en-US" dirty="0"/>
              <a:t> v </a:t>
            </a:r>
            <a:r>
              <a:rPr lang="en-US" dirty="0" err="1"/>
              <a:t>papírové</a:t>
            </a:r>
            <a:r>
              <a:rPr lang="en-US" dirty="0"/>
              <a:t> </a:t>
            </a:r>
            <a:r>
              <a:rPr lang="en-US" dirty="0" err="1"/>
              <a:t>verzi</a:t>
            </a:r>
            <a:r>
              <a:rPr lang="en-US" dirty="0"/>
              <a:t> </a:t>
            </a:r>
            <a:r>
              <a:rPr lang="en-US" dirty="0" err="1"/>
              <a:t>nějakou</a:t>
            </a:r>
            <a:r>
              <a:rPr lang="en-US" dirty="0"/>
              <a:t> </a:t>
            </a:r>
            <a:r>
              <a:rPr lang="en-US" dirty="0" err="1"/>
              <a:t>váhu</a:t>
            </a:r>
            <a:r>
              <a:rPr lang="en-US" dirty="0"/>
              <a:t>, </a:t>
            </a:r>
            <a:r>
              <a:rPr lang="en-US" dirty="0" err="1"/>
              <a:t>musí</a:t>
            </a:r>
            <a:r>
              <a:rPr lang="en-US" dirty="0"/>
              <a:t> to </a:t>
            </a:r>
            <a:r>
              <a:rPr lang="en-US" dirty="0" err="1"/>
              <a:t>donést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flashce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poštu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potřebují</a:t>
            </a:r>
            <a:r>
              <a:rPr lang="en-US" dirty="0"/>
              <a:t> </a:t>
            </a:r>
            <a:r>
              <a:rPr lang="en-US" dirty="0" err="1"/>
              <a:t>papír</a:t>
            </a:r>
            <a:r>
              <a:rPr lang="en-US" dirty="0"/>
              <a:t>, je </a:t>
            </a:r>
            <a:r>
              <a:rPr lang="en-US" dirty="0" err="1"/>
              <a:t>lepší</a:t>
            </a:r>
            <a:r>
              <a:rPr lang="en-US" dirty="0"/>
              <a:t> </a:t>
            </a:r>
            <a:r>
              <a:rPr lang="en-US" dirty="0" err="1"/>
              <a:t>zajít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SO.</a:t>
            </a:r>
            <a:endParaRPr dirty="0"/>
          </a:p>
        </p:txBody>
      </p:sp>
      <p:sp>
        <p:nvSpPr>
          <p:cNvPr id="408" name="Google Shape;4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Ukázat</a:t>
            </a:r>
            <a:r>
              <a:rPr lang="en-US" dirty="0"/>
              <a:t> </a:t>
            </a:r>
            <a:r>
              <a:rPr lang="en-US" dirty="0" err="1"/>
              <a:t>stránky</a:t>
            </a:r>
            <a:r>
              <a:rPr lang="en-US" dirty="0"/>
              <a:t> s </a:t>
            </a:r>
            <a:r>
              <a:rPr lang="en-US" dirty="0" err="1"/>
              <a:t>nastavením</a:t>
            </a:r>
            <a:r>
              <a:rPr lang="en-US" dirty="0"/>
              <a:t> stip. </a:t>
            </a:r>
            <a:r>
              <a:rPr lang="en-US" dirty="0" err="1"/>
              <a:t>účtu</a:t>
            </a:r>
            <a:r>
              <a:rPr lang="en-US" dirty="0"/>
              <a:t> a s </a:t>
            </a:r>
            <a:r>
              <a:rPr lang="en-US" dirty="0" err="1"/>
              <a:t>žádostí</a:t>
            </a:r>
            <a:r>
              <a:rPr lang="en-US" dirty="0"/>
              <a:t> o </a:t>
            </a:r>
            <a:r>
              <a:rPr lang="en-US" dirty="0" err="1"/>
              <a:t>ubytovací</a:t>
            </a:r>
            <a:endParaRPr dirty="0"/>
          </a:p>
        </p:txBody>
      </p:sp>
      <p:sp>
        <p:nvSpPr>
          <p:cNvPr id="418" name="Google Shape;41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6" name="Google Shape;4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Proklikat</a:t>
            </a:r>
            <a:r>
              <a:rPr lang="en-US" dirty="0"/>
              <a:t> se k </a:t>
            </a:r>
            <a:r>
              <a:rPr lang="en-US" dirty="0" err="1"/>
              <a:t>té</a:t>
            </a:r>
            <a:r>
              <a:rPr lang="en-US" dirty="0"/>
              <a:t> </a:t>
            </a:r>
            <a:r>
              <a:rPr lang="en-US" dirty="0" err="1"/>
              <a:t>stránce</a:t>
            </a:r>
            <a:r>
              <a:rPr lang="en-US" dirty="0"/>
              <a:t> s </a:t>
            </a:r>
            <a:r>
              <a:rPr lang="en-US" dirty="0" err="1"/>
              <a:t>nabíjením</a:t>
            </a:r>
            <a:r>
              <a:rPr lang="en-US" dirty="0"/>
              <a:t> </a:t>
            </a:r>
            <a:r>
              <a:rPr lang="en-US" dirty="0" err="1"/>
              <a:t>kreditu</a:t>
            </a:r>
            <a:endParaRPr dirty="0"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Otevřít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WIS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Ukázat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zjištění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počátečního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hesla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Odhlásit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se,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přihlásit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se do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WISu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ukázat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změnu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hesla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velmi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významně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Upozornit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ať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ho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velmi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dobře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někam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zapíšou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Adresa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@stud.fit.vut.cz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@stud.fit.vut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br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.cz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Roundcube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poukázat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snadně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zapamatovatelnou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URL…)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Apelovat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časté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kontrolování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e-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mailu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ať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ho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přidají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klientů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nebo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aspoň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nastaví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přesměrování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Ještě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jednou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apelovat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časté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kontrolování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Vysvětlit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že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pro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komunikaci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fakultě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vždy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mají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používat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jen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tenhle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mail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b21f34b50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Rychloprůlet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důležité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je,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že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se do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nich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přihlašuje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jiným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mailem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(xlogin00@vut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br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.cz);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ať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mrknou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prezentace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cb21f34b5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Přeskočit</a:t>
            </a:r>
            <a:endParaRPr dirty="0"/>
          </a:p>
        </p:txBody>
      </p:sp>
      <p:sp>
        <p:nvSpPr>
          <p:cNvPr id="471" name="Google Shape;47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– „fit vut mapa“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CVT (tady jsme teď)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D105 a E112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Studijní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Knihovna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 skončení cvika půjdete pro welcome balíček a ISIC (jiným vchodem) – projít ve virtuální prohlídce!</a:t>
            </a:r>
            <a:endParaRPr/>
          </a:p>
          <a:p>
            <a:pPr marL="742950" lvl="1" indent="-19685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4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0" name="Google Shape;48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0" name="Google Shape;49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9" name="Google Shape;49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Studentský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klub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otevírá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pravidelně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dvakrát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týdně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ještě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není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úplně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jisté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jestli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v 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pondělí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ve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středu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ale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spíš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jo), ale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často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nepravidelně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mimo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tuto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dobu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– viz 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web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Nejen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pivo…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nealko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malé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občerstvení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občas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kafe</a:t>
            </a:r>
            <a:endParaRPr dirty="0"/>
          </a:p>
          <a:p>
            <a:pPr marL="742950" marR="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Upozornit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že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dá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platit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jen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hotovostí</a:t>
            </a:r>
            <a:r>
              <a:rPr lang="en-US" sz="1800" b="0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b="0" dirty="0" err="1">
                <a:latin typeface="Calibri"/>
                <a:ea typeface="Calibri"/>
                <a:cs typeface="Calibri"/>
                <a:sym typeface="Calibri"/>
              </a:rPr>
              <a:t>nejbližší</a:t>
            </a:r>
            <a:r>
              <a:rPr lang="en-US" sz="18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latin typeface="Calibri"/>
                <a:ea typeface="Calibri"/>
                <a:cs typeface="Calibri"/>
                <a:sym typeface="Calibri"/>
              </a:rPr>
              <a:t>bankomaty</a:t>
            </a:r>
            <a:r>
              <a:rPr lang="en-US" sz="1800" b="0" dirty="0">
                <a:latin typeface="Calibri"/>
                <a:ea typeface="Calibri"/>
                <a:cs typeface="Calibri"/>
                <a:sym typeface="Calibri"/>
              </a:rPr>
              <a:t> u </a:t>
            </a:r>
            <a:r>
              <a:rPr lang="en-US" sz="1800" b="0" dirty="0" err="1">
                <a:latin typeface="Calibri"/>
                <a:ea typeface="Calibri"/>
                <a:cs typeface="Calibri"/>
                <a:sym typeface="Calibri"/>
              </a:rPr>
              <a:t>pošty</a:t>
            </a:r>
            <a:r>
              <a:rPr lang="en-US" sz="18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latin typeface="Calibri"/>
                <a:ea typeface="Calibri"/>
                <a:cs typeface="Calibri"/>
                <a:sym typeface="Calibri"/>
              </a:rPr>
              <a:t>nebo</a:t>
            </a:r>
            <a:r>
              <a:rPr lang="en-US" sz="18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dirty="0" err="1">
                <a:latin typeface="Calibri"/>
                <a:ea typeface="Calibri"/>
                <a:cs typeface="Calibri"/>
                <a:sym typeface="Calibri"/>
              </a:rPr>
              <a:t>Husitské</a:t>
            </a:r>
            <a:r>
              <a:rPr lang="en-US" sz="1800" b="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Fotbálky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kulečník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spousta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deskovek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klavír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pokec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, chill,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vaky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…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Přeskočit</a:t>
            </a:r>
            <a:endParaRPr/>
          </a:p>
        </p:txBody>
      </p:sp>
      <p:sp>
        <p:nvSpPr>
          <p:cNvPr id="65" name="Google Shape;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Přeskočit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Přeskočit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Přeskočit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lastní rozložení">
  <p:cSld name="Vlastní rozložení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9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9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9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lastní rozložení">
  <p:cSld name="Vlastní rozložení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osis"/>
              <a:buNone/>
              <a:defRPr sz="4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510749" y="856736"/>
            <a:ext cx="11079889" cy="532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8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38"/>
          <p:cNvCxnSpPr/>
          <p:nvPr/>
        </p:nvCxnSpPr>
        <p:spPr>
          <a:xfrm rot="10800000">
            <a:off x="10816281" y="6561137"/>
            <a:ext cx="0" cy="228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5;p38"/>
          <p:cNvSpPr/>
          <p:nvPr/>
        </p:nvSpPr>
        <p:spPr>
          <a:xfrm>
            <a:off x="0" y="0"/>
            <a:ext cx="12191999" cy="68103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;p38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  <a:defRPr sz="3200" b="0" i="0" u="none" strike="noStrike" cap="none">
                <a:solidFill>
                  <a:srgbClr val="00A9E0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" name="Google Shape;17;p38"/>
          <p:cNvCxnSpPr/>
          <p:nvPr/>
        </p:nvCxnSpPr>
        <p:spPr>
          <a:xfrm>
            <a:off x="361435" y="115330"/>
            <a:ext cx="0" cy="43660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" name="Google Shape;1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3146" y="95666"/>
            <a:ext cx="1498742" cy="4995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0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t.vut.cz/units/cvt/.cs" TargetMode="External"/><Relationship Id="rId13" Type="http://schemas.openxmlformats.org/officeDocument/2006/relationships/hyperlink" Target="https://www.cesa.vutbr.cz/studenti/sporty" TargetMode="External"/><Relationship Id="rId3" Type="http://schemas.openxmlformats.org/officeDocument/2006/relationships/hyperlink" Target="https://www.vut.cz/intra/navody/wifi-eduroam" TargetMode="External"/><Relationship Id="rId7" Type="http://schemas.openxmlformats.org/officeDocument/2006/relationships/hyperlink" Target="https://www.kubosh.net/apps/fitsch/" TargetMode="External"/><Relationship Id="rId12" Type="http://schemas.openxmlformats.org/officeDocument/2006/relationships/hyperlink" Target="https://roundcube.fit.vutbr.cz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www.discord.gg/vutfi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vut.cz/intra" TargetMode="External"/><Relationship Id="rId11" Type="http://schemas.openxmlformats.org/officeDocument/2006/relationships/hyperlink" Target="https://www.fit.vut.cz/study/advisor/#mail" TargetMode="External"/><Relationship Id="rId5" Type="http://schemas.openxmlformats.org/officeDocument/2006/relationships/hyperlink" Target="https://www.fit.vut.cz/study/advisor/.cs#kreditove-stropy" TargetMode="External"/><Relationship Id="rId15" Type="http://schemas.openxmlformats.org/officeDocument/2006/relationships/hyperlink" Target="https://www.fit.vut.cz/study/advisor/aktualni_vyhlasky/vyhlaska_fit_19-99.pdf" TargetMode="External"/><Relationship Id="rId10" Type="http://schemas.openxmlformats.org/officeDocument/2006/relationships/hyperlink" Target="https://www.fit.vut.cz/units/cvt/net/email.php.cs" TargetMode="External"/><Relationship Id="rId4" Type="http://schemas.openxmlformats.org/officeDocument/2006/relationships/hyperlink" Target="https://www.fit.vut.cz/fit/map/" TargetMode="External"/><Relationship Id="rId9" Type="http://schemas.openxmlformats.org/officeDocument/2006/relationships/hyperlink" Target="https://www.fit.vut.cz/units/cvt/rules/.cs" TargetMode="External"/><Relationship Id="rId14" Type="http://schemas.openxmlformats.org/officeDocument/2006/relationships/hyperlink" Target="https://www.cesa.vutbr.cz/cesa/info/normy/-d227999/casovy-plan-akademickeho-roku-22-23-tv-p22461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t.cz/uredni-deska/vnitrni-predpisy-a-dokumenty/studijni-a-zkusebni-rad-vut-d14908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it.vut.cz/fit/info/smernice/sm2022-02-uz.pdf" TargetMode="External"/><Relationship Id="rId4" Type="http://schemas.openxmlformats.org/officeDocument/2006/relationships/hyperlink" Target="https://www.fit.vut.cz/fit/info/smernice/sm2018-13-uz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t.cz/studis/student.phtml?gm=gm_detail_predmetu&amp;apid=23097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t.cz/studis/student.phtml?gm=gm_detail_predmetu&amp;apid=23097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t.vut.cz/study/advisor/.cs#kreditove-str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t.cz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ut.cz/studis" TargetMode="External"/><Relationship Id="rId4" Type="http://schemas.openxmlformats.org/officeDocument/2006/relationships/hyperlink" Target="https://www.vut.cz/intr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t.vut.cz/units/cvt/wifi/.c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ut.cz/intra/navody/wifi-eduroam" TargetMode="External"/><Relationship Id="rId4" Type="http://schemas.openxmlformats.org/officeDocument/2006/relationships/hyperlink" Target="https://cat.eduroam.org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t.cz/studis/student.phtml?sn=el_index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t.vut.cz/study/advisor/.cs#registrac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.fit.vutbr.cz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ubosh.net/apps/fitsch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t.vut.cz/units/cvt/.cs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moodle.vut.cz/" TargetMode="External"/><Relationship Id="rId4" Type="http://schemas.openxmlformats.org/officeDocument/2006/relationships/hyperlink" Target="https://www.fit.vut.cz/units/cvt/rules/.c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vut.cz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vut.cz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ut.cz/studis/student.phtml?sn=aktuality_predmet" TargetMode="External"/><Relationship Id="rId4" Type="http://schemas.openxmlformats.org/officeDocument/2006/relationships/hyperlink" Target="https://www.vut.cz/studis/student.phtml?sn=el_index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at.fekt.vut.cz/~hlinena/vyuka-IDM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mat.fekt.vut.cz/~hlinena/vyuka-ILG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t.vut.cz/study/advisor/aktualni_vyhlasky/vyhlaska_fit_19-99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vut.cz/studis/student.phtml?sn=jazyk_rtes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sa.vutbr.cz/studenti/sport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s://www.vut.cz/studis/student.phtml?sn=zapis_sport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t.cz/studis/student.phtml?sn=stipendia&amp;stip=nastaveni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ut.cz/studuj/top500" TargetMode="External"/><Relationship Id="rId4" Type="http://schemas.openxmlformats.org/officeDocument/2006/relationships/hyperlink" Target="https://www.vut.cz/studis/student.phtml?sn=stipendia&amp;stip=ubytovan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is.fit.vutbr.cz/FIT/.c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is.fit.vutbr.cz/FIT/st/setpass.php.c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oundcube.fit.vutbr.cz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vut.cz/intra/vut-emaily" TargetMode="External"/><Relationship Id="rId5" Type="http://schemas.openxmlformats.org/officeDocument/2006/relationships/hyperlink" Target="https://www.fit.vut.cz/study/advisor/#mail" TargetMode="External"/><Relationship Id="rId4" Type="http://schemas.openxmlformats.org/officeDocument/2006/relationships/hyperlink" Target="https://www.fit.vut.cz/units/cvt/net/email.php.cs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office.vutbr.cz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verleaf.com/institutional-login" TargetMode="External"/><Relationship Id="rId5" Type="http://schemas.openxmlformats.org/officeDocument/2006/relationships/hyperlink" Target="https://www.cesnet.cz/sluzby/studium/" TargetMode="External"/><Relationship Id="rId4" Type="http://schemas.openxmlformats.org/officeDocument/2006/relationships/hyperlink" Target="https://www.vut.cz/intra/navody/cloudy-azur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erlin.fit.vutbr.cz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hyperlink" Target="https://www.fit.vut.cz/units/cvt/net/vpn.php.c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photo.fit.vutbr.cz/fit/" TargetMode="External"/><Relationship Id="rId4" Type="http://schemas.openxmlformats.org/officeDocument/2006/relationships/hyperlink" Target="https://www.fit.vut.cz/fit/map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mojevut.vut.cz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lay.google.com/store/apps/details?id=cz.vut.mojevut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apps.apple.com/us/app/moje-vut/id1535953611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scord.gg/vutfi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ituska.eu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t.vut.cz/fit/ma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://cphoto.fit.vutbr.cz/fi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t.vut.cz/units/cvt/.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it.vut.cz/units/dean/#stud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it.vut.cz/units/library/#abou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Rozcestník</a:t>
            </a:r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33" name="Google Shape;33;p1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4" name="Google Shape;34;p1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83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Wi-Fi eduroam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Mapa areálu</a:t>
            </a:r>
            <a:endParaRPr u="sng">
              <a:solidFill>
                <a:schemeClr val="hlink"/>
              </a:solidFill>
              <a:hlinkClick r:id="rId5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Kreditové stropy</a:t>
            </a:r>
            <a:r>
              <a:rPr lang="en-US"/>
              <a:t> (stránka studijního poradenství)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6"/>
              </a:rPr>
              <a:t>IS VUT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7"/>
              </a:rPr>
              <a:t>Kubosh</a:t>
            </a:r>
            <a:r>
              <a:rPr lang="en-US"/>
              <a:t> (tvorba rozvrhů)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8"/>
              </a:rPr>
              <a:t>CVT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9"/>
              </a:rPr>
              <a:t>Provozní řád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10"/>
              </a:rPr>
              <a:t>E-maily</a:t>
            </a:r>
            <a:r>
              <a:rPr lang="en-US"/>
              <a:t> (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nastavování přesměrování</a:t>
            </a:r>
            <a:r>
              <a:rPr lang="en-US"/>
              <a:t>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12"/>
              </a:rPr>
              <a:t>Školní e-mail</a:t>
            </a:r>
            <a:r>
              <a:rPr lang="en-US"/>
              <a:t> (webový klient)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13"/>
              </a:rPr>
              <a:t>Nabídka sportů</a:t>
            </a:r>
            <a:endParaRPr u="sng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14"/>
              </a:rPr>
              <a:t>Časový plán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15"/>
              </a:rPr>
              <a:t>Informace o testu z angličtiny a uznávání certifikátů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16"/>
              </a:rPr>
              <a:t>Discord</a:t>
            </a:r>
            <a:endParaRPr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Klasifikace – způsoby ukončení</a:t>
            </a:r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3"/>
              </a:rPr>
              <a:t>Studijní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a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zkušební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řád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VUT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4"/>
              </a:rPr>
              <a:t>Pravidla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o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organizaci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studia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na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FIT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5"/>
              </a:rPr>
              <a:t>Registrace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5"/>
              </a:rPr>
              <a:t>předmětů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 […] v </a:t>
            </a:r>
            <a:r>
              <a:rPr lang="en-US" u="sng" dirty="0" err="1">
                <a:solidFill>
                  <a:schemeClr val="hlink"/>
                </a:solidFill>
                <a:hlinkClick r:id="rId5"/>
              </a:rPr>
              <a:t>bakalářském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 […] </a:t>
            </a:r>
            <a:r>
              <a:rPr lang="en-US" u="sng" dirty="0" err="1">
                <a:solidFill>
                  <a:schemeClr val="hlink"/>
                </a:solidFill>
                <a:hlinkClick r:id="rId5"/>
              </a:rPr>
              <a:t>studiu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5"/>
              </a:rPr>
              <a:t>na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 FIT VUT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Nemá</a:t>
            </a:r>
            <a:r>
              <a:rPr lang="en-US" dirty="0"/>
              <a:t> </a:t>
            </a:r>
            <a:r>
              <a:rPr lang="en-US" dirty="0" err="1"/>
              <a:t>známku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zápočet</a:t>
            </a:r>
            <a:r>
              <a:rPr lang="en-US" dirty="0"/>
              <a:t> (</a:t>
            </a:r>
            <a:r>
              <a:rPr lang="en-US" dirty="0" err="1"/>
              <a:t>Zá</a:t>
            </a:r>
            <a:r>
              <a:rPr lang="en-US" dirty="0"/>
              <a:t>) ~ </a:t>
            </a:r>
            <a:r>
              <a:rPr lang="en-US" dirty="0" err="1"/>
              <a:t>něco</a:t>
            </a:r>
            <a:r>
              <a:rPr lang="en-US" dirty="0"/>
              <a:t> </a:t>
            </a:r>
            <a:r>
              <a:rPr lang="en-US" dirty="0" err="1"/>
              <a:t>splnit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Mají</a:t>
            </a:r>
            <a:r>
              <a:rPr lang="en-US" dirty="0"/>
              <a:t> </a:t>
            </a:r>
            <a:r>
              <a:rPr lang="en-US" dirty="0" err="1"/>
              <a:t>známku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zkouška</a:t>
            </a:r>
            <a:r>
              <a:rPr lang="en-US" dirty="0"/>
              <a:t> (</a:t>
            </a:r>
            <a:r>
              <a:rPr lang="en-US" dirty="0" err="1"/>
              <a:t>Zk</a:t>
            </a:r>
            <a:r>
              <a:rPr lang="en-US" dirty="0"/>
              <a:t>) ~ </a:t>
            </a:r>
            <a:r>
              <a:rPr lang="en-US" dirty="0" err="1"/>
              <a:t>velká</a:t>
            </a:r>
            <a:r>
              <a:rPr lang="en-US" dirty="0"/>
              <a:t> </a:t>
            </a:r>
            <a:r>
              <a:rPr lang="en-US" dirty="0" err="1"/>
              <a:t>písemka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konci</a:t>
            </a:r>
            <a:r>
              <a:rPr lang="en-US" dirty="0"/>
              <a:t>, </a:t>
            </a:r>
            <a:r>
              <a:rPr lang="en-US" dirty="0" err="1"/>
              <a:t>tři</a:t>
            </a:r>
            <a:r>
              <a:rPr lang="en-US" dirty="0"/>
              <a:t> </a:t>
            </a:r>
            <a:r>
              <a:rPr lang="en-US" dirty="0" err="1"/>
              <a:t>pokusy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po </a:t>
            </a:r>
            <a:r>
              <a:rPr lang="en-US" dirty="0" err="1"/>
              <a:t>konci</a:t>
            </a:r>
            <a:r>
              <a:rPr lang="en-US" dirty="0"/>
              <a:t> </a:t>
            </a:r>
            <a:r>
              <a:rPr lang="en-US" dirty="0" err="1"/>
              <a:t>semestru</a:t>
            </a:r>
            <a:r>
              <a:rPr lang="en-US" dirty="0"/>
              <a:t>, v </a:t>
            </a:r>
            <a:r>
              <a:rPr lang="en-US" dirty="0" err="1"/>
              <a:t>určité</a:t>
            </a:r>
            <a:r>
              <a:rPr lang="en-US" dirty="0"/>
              <a:t>, </a:t>
            </a:r>
            <a:r>
              <a:rPr lang="en-US" dirty="0" err="1"/>
              <a:t>předem</a:t>
            </a:r>
            <a:r>
              <a:rPr lang="en-US" dirty="0"/>
              <a:t> </a:t>
            </a:r>
            <a:r>
              <a:rPr lang="en-US" dirty="0" err="1"/>
              <a:t>dané</a:t>
            </a:r>
            <a:r>
              <a:rPr lang="en-US" dirty="0"/>
              <a:t> </a:t>
            </a:r>
            <a:r>
              <a:rPr lang="en-US" dirty="0" err="1"/>
              <a:t>termíny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není</a:t>
            </a:r>
            <a:r>
              <a:rPr lang="en-US" dirty="0"/>
              <a:t> </a:t>
            </a:r>
            <a:r>
              <a:rPr lang="en-US" dirty="0" err="1"/>
              <a:t>moc</a:t>
            </a:r>
            <a:r>
              <a:rPr lang="en-US" dirty="0"/>
              <a:t> </a:t>
            </a:r>
            <a:r>
              <a:rPr lang="en-US" dirty="0" err="1"/>
              <a:t>času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přípravu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zápočet+zkouška</a:t>
            </a:r>
            <a:r>
              <a:rPr lang="en-US" dirty="0"/>
              <a:t> (</a:t>
            </a:r>
            <a:r>
              <a:rPr lang="en-US" b="1" dirty="0" err="1"/>
              <a:t>ZáZk</a:t>
            </a:r>
            <a:r>
              <a:rPr lang="en-US" dirty="0"/>
              <a:t>) ~ </a:t>
            </a:r>
            <a:r>
              <a:rPr lang="en-US" dirty="0" err="1"/>
              <a:t>něco</a:t>
            </a:r>
            <a:r>
              <a:rPr lang="en-US" dirty="0"/>
              <a:t> </a:t>
            </a:r>
            <a:r>
              <a:rPr lang="en-US" dirty="0" err="1"/>
              <a:t>splnit</a:t>
            </a:r>
            <a:r>
              <a:rPr lang="en-US" dirty="0"/>
              <a:t> a </a:t>
            </a:r>
            <a:r>
              <a:rPr lang="en-US" dirty="0" err="1"/>
              <a:t>pak</a:t>
            </a:r>
            <a:r>
              <a:rPr lang="en-US" dirty="0"/>
              <a:t> </a:t>
            </a:r>
            <a:r>
              <a:rPr lang="en-US" dirty="0" err="1"/>
              <a:t>velká</a:t>
            </a:r>
            <a:r>
              <a:rPr lang="en-US" dirty="0"/>
              <a:t> </a:t>
            </a:r>
            <a:r>
              <a:rPr lang="en-US" dirty="0" err="1"/>
              <a:t>písemka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konci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klasifikovaný</a:t>
            </a:r>
            <a:r>
              <a:rPr lang="en-US" dirty="0"/>
              <a:t> </a:t>
            </a:r>
            <a:r>
              <a:rPr lang="en-US" dirty="0" err="1"/>
              <a:t>zápočet</a:t>
            </a:r>
            <a:r>
              <a:rPr lang="en-US" dirty="0"/>
              <a:t> (</a:t>
            </a:r>
            <a:r>
              <a:rPr lang="en-US" dirty="0" err="1"/>
              <a:t>KlZá</a:t>
            </a:r>
            <a:r>
              <a:rPr lang="en-US" dirty="0"/>
              <a:t>) ~ </a:t>
            </a:r>
            <a:r>
              <a:rPr lang="en-US" dirty="0" err="1"/>
              <a:t>něco</a:t>
            </a:r>
            <a:r>
              <a:rPr lang="en-US" dirty="0"/>
              <a:t> </a:t>
            </a:r>
            <a:r>
              <a:rPr lang="en-US" dirty="0" err="1"/>
              <a:t>splnit</a:t>
            </a:r>
            <a:r>
              <a:rPr lang="en-US" dirty="0"/>
              <a:t> a </a:t>
            </a:r>
            <a:r>
              <a:rPr lang="en-US" dirty="0" err="1"/>
              <a:t>dostat</a:t>
            </a:r>
            <a:r>
              <a:rPr lang="en-US" dirty="0"/>
              <a:t> za to </a:t>
            </a:r>
            <a:r>
              <a:rPr lang="en-US" dirty="0" err="1"/>
              <a:t>známku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Klasifikace – body</a:t>
            </a: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20" name="Google Shape;12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360530"/>
            <a:ext cx="10515599" cy="413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Klasifikace – způsoby ukončení</a:t>
            </a:r>
            <a:endParaRPr/>
          </a:p>
        </p:txBody>
      </p:sp>
      <p:sp>
        <p:nvSpPr>
          <p:cNvPr id="126" name="Google Shape;126;p42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28" name="Google Shape;128;p42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Nemá</a:t>
            </a:r>
            <a:r>
              <a:rPr lang="en-US" dirty="0"/>
              <a:t> </a:t>
            </a:r>
            <a:r>
              <a:rPr lang="en-US" dirty="0" err="1"/>
              <a:t>známku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zápočet</a:t>
            </a:r>
            <a:r>
              <a:rPr lang="en-US" dirty="0"/>
              <a:t> (</a:t>
            </a:r>
            <a:r>
              <a:rPr lang="en-US" dirty="0" err="1"/>
              <a:t>Zá</a:t>
            </a:r>
            <a:r>
              <a:rPr lang="en-US" dirty="0"/>
              <a:t>)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body </a:t>
            </a:r>
            <a:r>
              <a:rPr lang="en-US" dirty="0" err="1"/>
              <a:t>během</a:t>
            </a:r>
            <a:r>
              <a:rPr lang="en-US" dirty="0"/>
              <a:t> </a:t>
            </a:r>
            <a:r>
              <a:rPr lang="en-US" dirty="0" err="1"/>
              <a:t>semestru</a:t>
            </a:r>
            <a:r>
              <a:rPr lang="en-US" dirty="0"/>
              <a:t> = max 100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… </a:t>
            </a:r>
            <a:r>
              <a:rPr lang="en-US" dirty="0" err="1"/>
              <a:t>nebo</a:t>
            </a:r>
            <a:r>
              <a:rPr lang="en-US" dirty="0"/>
              <a:t> taky </a:t>
            </a:r>
            <a:r>
              <a:rPr lang="en-US" sz="1600" i="1" dirty="0" err="1"/>
              <a:t>úplně</a:t>
            </a:r>
            <a:r>
              <a:rPr lang="en-US" sz="1600" i="1" dirty="0"/>
              <a:t> bez </a:t>
            </a:r>
            <a:r>
              <a:rPr lang="en-US" sz="1600" i="1" dirty="0" err="1"/>
              <a:t>bodů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Mají</a:t>
            </a:r>
            <a:r>
              <a:rPr lang="en-US" dirty="0"/>
              <a:t> </a:t>
            </a:r>
            <a:r>
              <a:rPr lang="en-US" dirty="0" err="1"/>
              <a:t>známku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zkouška</a:t>
            </a:r>
            <a:r>
              <a:rPr lang="en-US" dirty="0"/>
              <a:t> (</a:t>
            </a:r>
            <a:r>
              <a:rPr lang="en-US" dirty="0" err="1"/>
              <a:t>Zk</a:t>
            </a:r>
            <a:r>
              <a:rPr lang="en-US" dirty="0"/>
              <a:t>)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body </a:t>
            </a:r>
            <a:r>
              <a:rPr lang="en-US" dirty="0" err="1"/>
              <a:t>během</a:t>
            </a:r>
            <a:r>
              <a:rPr lang="en-US" dirty="0"/>
              <a:t> </a:t>
            </a:r>
            <a:r>
              <a:rPr lang="en-US" dirty="0" err="1"/>
              <a:t>semestru</a:t>
            </a:r>
            <a:r>
              <a:rPr lang="en-US" dirty="0"/>
              <a:t> (</a:t>
            </a:r>
            <a:r>
              <a:rPr lang="en-US" dirty="0" err="1"/>
              <a:t>cca</a:t>
            </a:r>
            <a:r>
              <a:rPr lang="en-US" dirty="0"/>
              <a:t> 20–49) + body ze </a:t>
            </a:r>
            <a:r>
              <a:rPr lang="en-US" dirty="0" err="1"/>
              <a:t>zkoušky</a:t>
            </a:r>
            <a:r>
              <a:rPr lang="en-US" dirty="0"/>
              <a:t> = max 100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zkoušce</a:t>
            </a:r>
            <a:r>
              <a:rPr lang="en-US" dirty="0"/>
              <a:t> </a:t>
            </a:r>
            <a:r>
              <a:rPr lang="en-US" dirty="0" err="1"/>
              <a:t>můžu</a:t>
            </a:r>
            <a:r>
              <a:rPr lang="en-US" dirty="0"/>
              <a:t> </a:t>
            </a:r>
            <a:r>
              <a:rPr lang="en-US" dirty="0" err="1"/>
              <a:t>vždycky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zápočet+zkouška</a:t>
            </a:r>
            <a:r>
              <a:rPr lang="en-US" dirty="0"/>
              <a:t> (</a:t>
            </a:r>
            <a:r>
              <a:rPr lang="en-US" dirty="0" err="1"/>
              <a:t>ZáZk</a:t>
            </a:r>
            <a:r>
              <a:rPr lang="en-US" dirty="0"/>
              <a:t>)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body </a:t>
            </a:r>
            <a:r>
              <a:rPr lang="en-US" dirty="0" err="1"/>
              <a:t>během</a:t>
            </a:r>
            <a:r>
              <a:rPr lang="en-US" dirty="0"/>
              <a:t> </a:t>
            </a:r>
            <a:r>
              <a:rPr lang="en-US" dirty="0" err="1"/>
              <a:t>semestru</a:t>
            </a:r>
            <a:r>
              <a:rPr lang="en-US" dirty="0"/>
              <a:t> (</a:t>
            </a:r>
            <a:r>
              <a:rPr lang="en-US" dirty="0" err="1"/>
              <a:t>cca</a:t>
            </a:r>
            <a:r>
              <a:rPr lang="en-US" dirty="0"/>
              <a:t> 20–49) + body ze </a:t>
            </a:r>
            <a:r>
              <a:rPr lang="en-US" dirty="0" err="1"/>
              <a:t>zkoušky</a:t>
            </a:r>
            <a:r>
              <a:rPr lang="en-US" dirty="0"/>
              <a:t> = max 100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zkoušce</a:t>
            </a:r>
            <a:r>
              <a:rPr lang="en-US" dirty="0"/>
              <a:t> </a:t>
            </a:r>
            <a:r>
              <a:rPr lang="en-US" dirty="0" err="1"/>
              <a:t>můžu</a:t>
            </a:r>
            <a:r>
              <a:rPr lang="en-US" dirty="0"/>
              <a:t>,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když</a:t>
            </a:r>
            <a:r>
              <a:rPr lang="en-US" dirty="0"/>
              <a:t> </a:t>
            </a:r>
            <a:r>
              <a:rPr lang="en-US" dirty="0" err="1"/>
              <a:t>nasbírám</a:t>
            </a:r>
            <a:r>
              <a:rPr lang="en-US" dirty="0"/>
              <a:t> dost </a:t>
            </a:r>
            <a:r>
              <a:rPr lang="en-US" dirty="0" err="1"/>
              <a:t>bodů</a:t>
            </a:r>
            <a:r>
              <a:rPr lang="en-US" dirty="0"/>
              <a:t> v </a:t>
            </a:r>
            <a:r>
              <a:rPr lang="en-US" dirty="0" err="1"/>
              <a:t>semestru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klasifikovaný</a:t>
            </a:r>
            <a:r>
              <a:rPr lang="en-US" dirty="0"/>
              <a:t> </a:t>
            </a:r>
            <a:r>
              <a:rPr lang="en-US" dirty="0" err="1"/>
              <a:t>zápočet</a:t>
            </a:r>
            <a:r>
              <a:rPr lang="en-US" dirty="0"/>
              <a:t> (</a:t>
            </a:r>
            <a:r>
              <a:rPr lang="en-US" dirty="0" err="1"/>
              <a:t>KlZá</a:t>
            </a:r>
            <a:r>
              <a:rPr lang="en-US" dirty="0"/>
              <a:t>)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body </a:t>
            </a:r>
            <a:r>
              <a:rPr lang="en-US" dirty="0" err="1"/>
              <a:t>během</a:t>
            </a:r>
            <a:r>
              <a:rPr lang="en-US" dirty="0"/>
              <a:t> </a:t>
            </a:r>
            <a:r>
              <a:rPr lang="en-US" dirty="0" err="1"/>
              <a:t>semestru</a:t>
            </a:r>
            <a:r>
              <a:rPr lang="en-US" dirty="0"/>
              <a:t> = max 100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3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1800"/>
              <a:buNone/>
            </a:pPr>
            <a:r>
              <a:rPr lang="en-US"/>
              <a:t>Klasifikace – příklad</a:t>
            </a:r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36" name="Google Shape;136;p43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3"/>
              </a:rPr>
              <a:t>Předmět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IEL</a:t>
            </a:r>
            <a:r>
              <a:rPr lang="en-US" dirty="0"/>
              <a:t> (</a:t>
            </a:r>
            <a:r>
              <a:rPr lang="en-US" dirty="0" err="1"/>
              <a:t>Elektronika</a:t>
            </a:r>
            <a:r>
              <a:rPr lang="en-US" dirty="0"/>
              <a:t> pro IT)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Ukončení</a:t>
            </a:r>
            <a:r>
              <a:rPr lang="en-US" dirty="0"/>
              <a:t> </a:t>
            </a:r>
            <a:r>
              <a:rPr lang="en-US" b="1" dirty="0" err="1"/>
              <a:t>zápočet+zkouška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body </a:t>
            </a:r>
            <a:r>
              <a:rPr lang="en-US" dirty="0" err="1"/>
              <a:t>během</a:t>
            </a:r>
            <a:r>
              <a:rPr lang="en-US" dirty="0"/>
              <a:t> </a:t>
            </a:r>
            <a:r>
              <a:rPr lang="en-US" dirty="0" err="1"/>
              <a:t>semestru</a:t>
            </a:r>
            <a:r>
              <a:rPr lang="en-US" dirty="0"/>
              <a:t> + body ze </a:t>
            </a:r>
            <a:r>
              <a:rPr lang="en-US" dirty="0" err="1"/>
              <a:t>zkoušky</a:t>
            </a:r>
            <a:r>
              <a:rPr lang="en-US" dirty="0"/>
              <a:t> = max 100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zkoušce</a:t>
            </a:r>
            <a:r>
              <a:rPr lang="en-US" dirty="0"/>
              <a:t> </a:t>
            </a:r>
            <a:r>
              <a:rPr lang="en-US" dirty="0" err="1"/>
              <a:t>můžu</a:t>
            </a:r>
            <a:r>
              <a:rPr lang="en-US" dirty="0"/>
              <a:t>,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když</a:t>
            </a:r>
            <a:r>
              <a:rPr lang="en-US" dirty="0"/>
              <a:t> </a:t>
            </a:r>
            <a:r>
              <a:rPr lang="en-US" dirty="0" err="1"/>
              <a:t>nasbírám</a:t>
            </a:r>
            <a:r>
              <a:rPr lang="en-US" dirty="0"/>
              <a:t> dost </a:t>
            </a:r>
            <a:r>
              <a:rPr lang="en-US" dirty="0" err="1"/>
              <a:t>bodů</a:t>
            </a:r>
            <a:r>
              <a:rPr lang="en-US" dirty="0"/>
              <a:t> v </a:t>
            </a:r>
            <a:r>
              <a:rPr lang="en-US" dirty="0" err="1"/>
              <a:t>semestru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Podmínky</a:t>
            </a:r>
            <a:r>
              <a:rPr lang="en-US" dirty="0"/>
              <a:t> </a:t>
            </a:r>
            <a:r>
              <a:rPr lang="en-US" dirty="0" err="1"/>
              <a:t>zápočtu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alespoň</a:t>
            </a:r>
            <a:r>
              <a:rPr lang="en-US" dirty="0"/>
              <a:t> 3 body z </a:t>
            </a:r>
            <a:r>
              <a:rPr lang="en-US" dirty="0" err="1"/>
              <a:t>projektu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alespoň</a:t>
            </a:r>
            <a:r>
              <a:rPr lang="en-US" dirty="0"/>
              <a:t> 6 </a:t>
            </a:r>
            <a:r>
              <a:rPr lang="en-US" dirty="0" err="1"/>
              <a:t>bodů</a:t>
            </a:r>
            <a:r>
              <a:rPr lang="en-US" dirty="0"/>
              <a:t> z </a:t>
            </a:r>
            <a:r>
              <a:rPr lang="en-US" dirty="0" err="1"/>
              <a:t>laboratoří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Rozložení</a:t>
            </a:r>
            <a:r>
              <a:rPr lang="en-US" dirty="0"/>
              <a:t> </a:t>
            </a:r>
            <a:r>
              <a:rPr lang="en-US" dirty="0" err="1"/>
              <a:t>bodů</a:t>
            </a:r>
            <a:r>
              <a:rPr lang="en-US" dirty="0"/>
              <a:t> v </a:t>
            </a:r>
            <a:r>
              <a:rPr lang="en-US" dirty="0" err="1"/>
              <a:t>semestru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laboratoře</a:t>
            </a:r>
            <a:r>
              <a:rPr lang="en-US" dirty="0"/>
              <a:t> (</a:t>
            </a:r>
            <a:r>
              <a:rPr lang="en-US" dirty="0" err="1"/>
              <a:t>cvika</a:t>
            </a:r>
            <a:r>
              <a:rPr lang="en-US" dirty="0"/>
              <a:t>) – 18 b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projekt</a:t>
            </a:r>
            <a:r>
              <a:rPr lang="en-US" dirty="0"/>
              <a:t> (</a:t>
            </a:r>
            <a:r>
              <a:rPr lang="en-US" dirty="0" err="1"/>
              <a:t>domácí</a:t>
            </a:r>
            <a:r>
              <a:rPr lang="en-US" dirty="0"/>
              <a:t> </a:t>
            </a:r>
            <a:r>
              <a:rPr lang="en-US" dirty="0" err="1"/>
              <a:t>úloha</a:t>
            </a:r>
            <a:r>
              <a:rPr lang="en-US" dirty="0"/>
              <a:t>) – 12 b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půlsemestrální</a:t>
            </a:r>
            <a:r>
              <a:rPr lang="en-US" dirty="0"/>
              <a:t> </a:t>
            </a:r>
            <a:r>
              <a:rPr lang="en-US" dirty="0" err="1"/>
              <a:t>písemka</a:t>
            </a:r>
            <a:r>
              <a:rPr lang="en-US" dirty="0"/>
              <a:t> – 15 b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b="1" dirty="0" err="1"/>
              <a:t>celkem</a:t>
            </a:r>
            <a:r>
              <a:rPr lang="en-US" b="1" dirty="0"/>
              <a:t> 45 b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Závěrečná</a:t>
            </a:r>
            <a:r>
              <a:rPr lang="en-US" dirty="0"/>
              <a:t> </a:t>
            </a:r>
            <a:r>
              <a:rPr lang="en-US" dirty="0" err="1"/>
              <a:t>zkouška</a:t>
            </a:r>
            <a:r>
              <a:rPr lang="en-US" dirty="0"/>
              <a:t> – </a:t>
            </a:r>
            <a:r>
              <a:rPr lang="en-US" b="1" dirty="0"/>
              <a:t>55 b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b="1" dirty="0"/>
              <a:t>minimum</a:t>
            </a:r>
            <a:r>
              <a:rPr lang="en-US" dirty="0"/>
              <a:t>: 27 b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4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1800"/>
              <a:buNone/>
            </a:pPr>
            <a:r>
              <a:rPr lang="en-US"/>
              <a:t>Klasifikace – příklad</a:t>
            </a:r>
            <a:endParaRPr/>
          </a:p>
        </p:txBody>
      </p:sp>
      <p:sp>
        <p:nvSpPr>
          <p:cNvPr id="143" name="Google Shape;143;p44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3"/>
              </a:rPr>
              <a:t>Předmět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IEL</a:t>
            </a:r>
            <a:r>
              <a:rPr lang="en-US" dirty="0"/>
              <a:t> (</a:t>
            </a:r>
            <a:r>
              <a:rPr lang="en-US" dirty="0" err="1"/>
              <a:t>Elektronika</a:t>
            </a:r>
            <a:r>
              <a:rPr lang="en-US" dirty="0"/>
              <a:t> pro IT)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Rozložení</a:t>
            </a:r>
            <a:r>
              <a:rPr lang="en-US" dirty="0"/>
              <a:t> </a:t>
            </a:r>
            <a:r>
              <a:rPr lang="en-US" dirty="0" err="1"/>
              <a:t>bodů</a:t>
            </a:r>
            <a:r>
              <a:rPr lang="en-US" dirty="0"/>
              <a:t> v </a:t>
            </a:r>
            <a:r>
              <a:rPr lang="en-US" dirty="0" err="1"/>
              <a:t>semestru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laboratoře</a:t>
            </a:r>
            <a:r>
              <a:rPr lang="en-US" dirty="0"/>
              <a:t> (</a:t>
            </a:r>
            <a:r>
              <a:rPr lang="en-US" dirty="0" err="1"/>
              <a:t>cvika</a:t>
            </a:r>
            <a:r>
              <a:rPr lang="en-US" dirty="0"/>
              <a:t>) – 18 b, </a:t>
            </a:r>
            <a:r>
              <a:rPr lang="en-US" b="1" dirty="0" err="1"/>
              <a:t>mám</a:t>
            </a:r>
            <a:r>
              <a:rPr lang="en-US" b="1" dirty="0"/>
              <a:t> 15 b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projekt</a:t>
            </a:r>
            <a:r>
              <a:rPr lang="en-US" dirty="0"/>
              <a:t> (</a:t>
            </a:r>
            <a:r>
              <a:rPr lang="en-US" dirty="0" err="1"/>
              <a:t>domácí</a:t>
            </a:r>
            <a:r>
              <a:rPr lang="en-US" dirty="0"/>
              <a:t> </a:t>
            </a:r>
            <a:r>
              <a:rPr lang="en-US" dirty="0" err="1"/>
              <a:t>úloha</a:t>
            </a:r>
            <a:r>
              <a:rPr lang="en-US" dirty="0"/>
              <a:t>) – 12 b, </a:t>
            </a:r>
            <a:r>
              <a:rPr lang="en-US" b="1" dirty="0" err="1"/>
              <a:t>mám</a:t>
            </a:r>
            <a:r>
              <a:rPr lang="en-US" b="1" dirty="0"/>
              <a:t> 6 b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půlsemestrální</a:t>
            </a:r>
            <a:r>
              <a:rPr lang="en-US" dirty="0"/>
              <a:t> </a:t>
            </a:r>
            <a:r>
              <a:rPr lang="en-US" dirty="0" err="1"/>
              <a:t>písemka</a:t>
            </a:r>
            <a:r>
              <a:rPr lang="en-US" dirty="0"/>
              <a:t> – 15 b, </a:t>
            </a:r>
            <a:r>
              <a:rPr lang="en-US" b="1" dirty="0" err="1"/>
              <a:t>mám</a:t>
            </a:r>
            <a:r>
              <a:rPr lang="en-US" b="1" dirty="0"/>
              <a:t> 9 b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podmínky</a:t>
            </a:r>
            <a:r>
              <a:rPr lang="en-US" dirty="0"/>
              <a:t> </a:t>
            </a:r>
            <a:r>
              <a:rPr lang="en-US" b="1" dirty="0" err="1"/>
              <a:t>zápočtu</a:t>
            </a:r>
            <a:r>
              <a:rPr lang="en-US" b="1" dirty="0"/>
              <a:t> </a:t>
            </a:r>
            <a:r>
              <a:rPr lang="en-US" dirty="0"/>
              <a:t>(6 b lab., 3 b </a:t>
            </a:r>
            <a:r>
              <a:rPr lang="en-US" dirty="0" err="1"/>
              <a:t>proj</a:t>
            </a:r>
            <a:r>
              <a:rPr lang="en-US" dirty="0"/>
              <a:t>.)</a:t>
            </a:r>
            <a:r>
              <a:rPr lang="en-US" b="1" dirty="0"/>
              <a:t> </a:t>
            </a:r>
            <a:r>
              <a:rPr lang="en-US" dirty="0" err="1"/>
              <a:t>splněny</a:t>
            </a:r>
            <a:r>
              <a:rPr lang="en-US" dirty="0"/>
              <a:t>, </a:t>
            </a:r>
            <a:r>
              <a:rPr lang="en-US" b="1" dirty="0" err="1"/>
              <a:t>můžu</a:t>
            </a:r>
            <a:r>
              <a:rPr lang="en-US" b="1" dirty="0"/>
              <a:t> </a:t>
            </a:r>
            <a:r>
              <a:rPr lang="en-US" b="1" dirty="0" err="1"/>
              <a:t>ke</a:t>
            </a:r>
            <a:r>
              <a:rPr lang="en-US" b="1" dirty="0"/>
              <a:t> </a:t>
            </a:r>
            <a:r>
              <a:rPr lang="en-US" b="1" dirty="0" err="1"/>
              <a:t>zkoušce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b="1" dirty="0" err="1"/>
              <a:t>celkem</a:t>
            </a:r>
            <a:r>
              <a:rPr lang="en-US" b="1" dirty="0"/>
              <a:t> </a:t>
            </a:r>
            <a:r>
              <a:rPr lang="en-US" b="1" dirty="0" err="1"/>
              <a:t>mám</a:t>
            </a:r>
            <a:r>
              <a:rPr lang="en-US" b="1" dirty="0"/>
              <a:t> ze </a:t>
            </a:r>
            <a:r>
              <a:rPr lang="en-US" b="1" dirty="0" err="1"/>
              <a:t>semestru</a:t>
            </a:r>
            <a:r>
              <a:rPr lang="en-US" b="1" dirty="0"/>
              <a:t> 30 b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Závěrečná</a:t>
            </a:r>
            <a:r>
              <a:rPr lang="en-US" dirty="0"/>
              <a:t> </a:t>
            </a:r>
            <a:r>
              <a:rPr lang="en-US" dirty="0" err="1"/>
              <a:t>zkouška</a:t>
            </a:r>
            <a:r>
              <a:rPr lang="en-US" dirty="0"/>
              <a:t> – 55 b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do 50 b (</a:t>
            </a:r>
            <a:r>
              <a:rPr lang="en-US" dirty="0" err="1"/>
              <a:t>na</a:t>
            </a:r>
            <a:r>
              <a:rPr lang="en-US" dirty="0"/>
              <a:t> E) mi </a:t>
            </a:r>
            <a:r>
              <a:rPr lang="en-US" dirty="0" err="1"/>
              <a:t>zbývá</a:t>
            </a:r>
            <a:r>
              <a:rPr lang="en-US" dirty="0"/>
              <a:t> </a:t>
            </a:r>
            <a:r>
              <a:rPr lang="en-US" b="1" dirty="0"/>
              <a:t>20 b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ale minimum je </a:t>
            </a:r>
            <a:r>
              <a:rPr lang="en-US" dirty="0" err="1"/>
              <a:t>beztak</a:t>
            </a:r>
            <a:r>
              <a:rPr lang="en-US" dirty="0"/>
              <a:t> </a:t>
            </a:r>
            <a:r>
              <a:rPr lang="en-US" dirty="0" err="1"/>
              <a:t>těch</a:t>
            </a:r>
            <a:r>
              <a:rPr lang="en-US" dirty="0"/>
              <a:t> </a:t>
            </a:r>
            <a:r>
              <a:rPr lang="en-US" b="1" dirty="0"/>
              <a:t>27 b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Nejhorší</a:t>
            </a:r>
            <a:r>
              <a:rPr lang="en-US" dirty="0"/>
              <a:t> </a:t>
            </a:r>
            <a:r>
              <a:rPr lang="en-US" dirty="0" err="1"/>
              <a:t>známka</a:t>
            </a:r>
            <a:r>
              <a:rPr lang="en-US" dirty="0"/>
              <a:t>, </a:t>
            </a:r>
            <a:r>
              <a:rPr lang="en-US" dirty="0" err="1"/>
              <a:t>kterou</a:t>
            </a:r>
            <a:r>
              <a:rPr lang="en-US" dirty="0"/>
              <a:t> </a:t>
            </a:r>
            <a:r>
              <a:rPr lang="en-US" dirty="0" err="1"/>
              <a:t>můžu</a:t>
            </a:r>
            <a:r>
              <a:rPr lang="en-US" dirty="0"/>
              <a:t> v </a:t>
            </a:r>
            <a:r>
              <a:rPr lang="en-US" dirty="0" err="1"/>
              <a:t>tomto</a:t>
            </a:r>
            <a:r>
              <a:rPr lang="en-US" dirty="0"/>
              <a:t> </a:t>
            </a:r>
            <a:r>
              <a:rPr lang="en-US" dirty="0" err="1"/>
              <a:t>případě</a:t>
            </a:r>
            <a:r>
              <a:rPr lang="en-US" dirty="0"/>
              <a:t> </a:t>
            </a:r>
            <a:r>
              <a:rPr lang="en-US" dirty="0" err="1"/>
              <a:t>dostat</a:t>
            </a:r>
            <a:r>
              <a:rPr lang="en-US" dirty="0"/>
              <a:t>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30 + 27 = 57, </a:t>
            </a:r>
            <a:r>
              <a:rPr lang="en-US" dirty="0" err="1"/>
              <a:t>čili</a:t>
            </a:r>
            <a:r>
              <a:rPr lang="en-US" dirty="0"/>
              <a:t> 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 </a:t>
            </a:r>
            <a:r>
              <a:rPr lang="en-US" dirty="0" err="1"/>
              <a:t>nejlepší</a:t>
            </a:r>
            <a:r>
              <a:rPr lang="en-US" dirty="0"/>
              <a:t>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30 + 55 = 85, </a:t>
            </a:r>
            <a:r>
              <a:rPr lang="en-US" dirty="0" err="1"/>
              <a:t>čili</a:t>
            </a:r>
            <a:r>
              <a:rPr lang="en-US" dirty="0"/>
              <a:t> B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02fcb9503_5_0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Kredity</a:t>
            </a:r>
            <a:endParaRPr/>
          </a:p>
        </p:txBody>
      </p:sp>
      <p:sp>
        <p:nvSpPr>
          <p:cNvPr id="151" name="Google Shape;151;gf02fcb9503_5_0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52" name="Google Shape;152;gf02fcb9503_5_0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00" cy="5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 err="1"/>
              <a:t>Hodnocení</a:t>
            </a:r>
            <a:r>
              <a:rPr lang="en-US" i="1" dirty="0"/>
              <a:t> </a:t>
            </a:r>
            <a:r>
              <a:rPr lang="en-US" i="1" dirty="0" err="1"/>
              <a:t>časové</a:t>
            </a:r>
            <a:r>
              <a:rPr lang="en-US" i="1" dirty="0"/>
              <a:t> </a:t>
            </a:r>
            <a:r>
              <a:rPr lang="en-US" i="1" dirty="0" err="1"/>
              <a:t>náročnosti</a:t>
            </a:r>
            <a:r>
              <a:rPr lang="en-US" i="1" dirty="0"/>
              <a:t> </a:t>
            </a:r>
            <a:r>
              <a:rPr lang="en-US" i="1" dirty="0" err="1"/>
              <a:t>předmětu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Úspěšně</a:t>
            </a:r>
            <a:r>
              <a:rPr lang="en-US" dirty="0"/>
              <a:t> </a:t>
            </a:r>
            <a:r>
              <a:rPr lang="en-US" dirty="0" err="1"/>
              <a:t>dokončíte</a:t>
            </a:r>
            <a:r>
              <a:rPr lang="en-US" dirty="0"/>
              <a:t> </a:t>
            </a:r>
            <a:r>
              <a:rPr lang="en-US" dirty="0" err="1"/>
              <a:t>předmět</a:t>
            </a:r>
            <a:r>
              <a:rPr lang="en-US" dirty="0"/>
              <a:t> → </a:t>
            </a:r>
            <a:r>
              <a:rPr lang="en-US" dirty="0" err="1"/>
              <a:t>dostanete</a:t>
            </a:r>
            <a:r>
              <a:rPr lang="en-US" dirty="0"/>
              <a:t> </a:t>
            </a:r>
            <a:r>
              <a:rPr lang="en-US" b="1" dirty="0" err="1"/>
              <a:t>všechny</a:t>
            </a:r>
            <a:r>
              <a:rPr lang="en-US" dirty="0"/>
              <a:t> </a:t>
            </a:r>
            <a:r>
              <a:rPr lang="en-US" dirty="0" err="1"/>
              <a:t>kredity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Známka</a:t>
            </a:r>
            <a:r>
              <a:rPr lang="en-US" dirty="0"/>
              <a:t> </a:t>
            </a:r>
            <a:r>
              <a:rPr lang="en-US" b="1" dirty="0" err="1"/>
              <a:t>neovlivní</a:t>
            </a:r>
            <a:r>
              <a:rPr lang="en-US" dirty="0"/>
              <a:t> </a:t>
            </a:r>
            <a:r>
              <a:rPr lang="en-US" dirty="0" err="1"/>
              <a:t>počet</a:t>
            </a:r>
            <a:r>
              <a:rPr lang="en-US" dirty="0"/>
              <a:t> </a:t>
            </a:r>
            <a:r>
              <a:rPr lang="en-US" dirty="0" err="1"/>
              <a:t>kreditů</a:t>
            </a:r>
            <a:r>
              <a:rPr lang="en-US" dirty="0"/>
              <a:t>, </a:t>
            </a:r>
            <a:r>
              <a:rPr lang="en-US" dirty="0" err="1"/>
              <a:t>které</a:t>
            </a:r>
            <a:r>
              <a:rPr lang="en-US" dirty="0"/>
              <a:t> </a:t>
            </a:r>
            <a:r>
              <a:rPr lang="en-US" dirty="0" err="1"/>
              <a:t>dostanete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Za </a:t>
            </a:r>
            <a:r>
              <a:rPr lang="en-US" dirty="0" err="1"/>
              <a:t>celé</a:t>
            </a:r>
            <a:r>
              <a:rPr lang="en-US" dirty="0"/>
              <a:t> </a:t>
            </a:r>
            <a:r>
              <a:rPr lang="en-US" dirty="0" err="1"/>
              <a:t>bakalářské</a:t>
            </a:r>
            <a:r>
              <a:rPr lang="en-US" dirty="0"/>
              <a:t> </a:t>
            </a:r>
            <a:r>
              <a:rPr lang="en-US" dirty="0" err="1"/>
              <a:t>studium</a:t>
            </a:r>
            <a:r>
              <a:rPr lang="en-US" dirty="0"/>
              <a:t> </a:t>
            </a:r>
            <a:r>
              <a:rPr lang="en-US" dirty="0" err="1"/>
              <a:t>musíte</a:t>
            </a:r>
            <a:r>
              <a:rPr lang="en-US" dirty="0"/>
              <a:t> </a:t>
            </a:r>
            <a:r>
              <a:rPr lang="en-US" dirty="0" err="1"/>
              <a:t>získat</a:t>
            </a:r>
            <a:r>
              <a:rPr lang="en-US" dirty="0"/>
              <a:t> </a:t>
            </a:r>
            <a:r>
              <a:rPr lang="en-US" b="1" dirty="0"/>
              <a:t>180</a:t>
            </a:r>
            <a:r>
              <a:rPr lang="en-US" dirty="0"/>
              <a:t> </a:t>
            </a:r>
            <a:r>
              <a:rPr lang="en-US" dirty="0" err="1"/>
              <a:t>kreditů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V </a:t>
            </a:r>
            <a:r>
              <a:rPr lang="en-US" dirty="0" err="1"/>
              <a:t>semestru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jich</a:t>
            </a:r>
            <a:r>
              <a:rPr lang="en-US" dirty="0"/>
              <a:t> </a:t>
            </a:r>
            <a:r>
              <a:rPr lang="en-US" dirty="0" err="1"/>
              <a:t>můžete</a:t>
            </a:r>
            <a:r>
              <a:rPr lang="en-US" dirty="0"/>
              <a:t> </a:t>
            </a:r>
            <a:r>
              <a:rPr lang="en-US" dirty="0" err="1"/>
              <a:t>zapsat</a:t>
            </a:r>
            <a:r>
              <a:rPr lang="en-US" dirty="0"/>
              <a:t> </a:t>
            </a:r>
            <a:r>
              <a:rPr lang="en-US" dirty="0" err="1"/>
              <a:t>více</a:t>
            </a:r>
            <a:r>
              <a:rPr lang="en-US" dirty="0"/>
              <a:t> </a:t>
            </a:r>
            <a:r>
              <a:rPr lang="en-US" dirty="0" err="1"/>
              <a:t>či</a:t>
            </a:r>
            <a:r>
              <a:rPr lang="en-US" dirty="0"/>
              <a:t> </a:t>
            </a:r>
            <a:r>
              <a:rPr lang="en-US" dirty="0" err="1"/>
              <a:t>méně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 dirty="0"/>
              <a:t>v 1. </a:t>
            </a:r>
            <a:r>
              <a:rPr lang="en-US" b="1" dirty="0" err="1"/>
              <a:t>semestru</a:t>
            </a:r>
            <a:r>
              <a:rPr lang="en-US" b="1" dirty="0"/>
              <a:t> (</a:t>
            </a:r>
            <a:r>
              <a:rPr lang="en-US" b="1" dirty="0" err="1"/>
              <a:t>pouze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en-US" dirty="0" err="1"/>
              <a:t>nutné</a:t>
            </a:r>
            <a:r>
              <a:rPr lang="en-US" dirty="0"/>
              <a:t> </a:t>
            </a:r>
            <a:r>
              <a:rPr lang="en-US" dirty="0" err="1"/>
              <a:t>získat</a:t>
            </a:r>
            <a:r>
              <a:rPr lang="en-US" dirty="0"/>
              <a:t> </a:t>
            </a:r>
            <a:r>
              <a:rPr lang="en-US" dirty="0" err="1"/>
              <a:t>alespoň</a:t>
            </a:r>
            <a:r>
              <a:rPr lang="en-US" dirty="0"/>
              <a:t> </a:t>
            </a:r>
            <a:r>
              <a:rPr lang="en-US" b="1" dirty="0"/>
              <a:t>15 </a:t>
            </a:r>
            <a:r>
              <a:rPr lang="en-US" b="1" dirty="0" err="1"/>
              <a:t>kreditů</a:t>
            </a:r>
            <a:r>
              <a:rPr lang="en-US" dirty="0"/>
              <a:t> (bez </a:t>
            </a:r>
            <a:r>
              <a:rPr lang="en-US" dirty="0" err="1"/>
              <a:t>uznaných</a:t>
            </a:r>
            <a:r>
              <a:rPr lang="en-US" dirty="0"/>
              <a:t> </a:t>
            </a:r>
            <a:r>
              <a:rPr lang="en-US" dirty="0" err="1"/>
              <a:t>předmětů</a:t>
            </a:r>
            <a:r>
              <a:rPr lang="en-US" dirty="0"/>
              <a:t>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pro </a:t>
            </a:r>
            <a:r>
              <a:rPr lang="en-US" dirty="0" err="1"/>
              <a:t>průchod</a:t>
            </a:r>
            <a:r>
              <a:rPr lang="en-US" dirty="0"/>
              <a:t> do </a:t>
            </a:r>
            <a:r>
              <a:rPr lang="en-US" dirty="0" err="1"/>
              <a:t>dalšího</a:t>
            </a:r>
            <a:r>
              <a:rPr lang="en-US" dirty="0"/>
              <a:t> </a:t>
            </a:r>
            <a:r>
              <a:rPr lang="en-US" i="1" dirty="0" err="1"/>
              <a:t>roku</a:t>
            </a:r>
            <a:r>
              <a:rPr lang="en-US" dirty="0"/>
              <a:t> </a:t>
            </a:r>
            <a:r>
              <a:rPr lang="en-US" dirty="0" err="1"/>
              <a:t>musíte</a:t>
            </a:r>
            <a:r>
              <a:rPr lang="en-US" dirty="0"/>
              <a:t> </a:t>
            </a:r>
            <a:r>
              <a:rPr lang="en-US" b="1" dirty="0" err="1"/>
              <a:t>vždy</a:t>
            </a:r>
            <a:r>
              <a:rPr lang="en-US" dirty="0"/>
              <a:t> </a:t>
            </a:r>
            <a:r>
              <a:rPr lang="en-US" dirty="0" err="1"/>
              <a:t>získat</a:t>
            </a:r>
            <a:r>
              <a:rPr lang="en-US" dirty="0"/>
              <a:t> min. 30 </a:t>
            </a:r>
            <a:r>
              <a:rPr lang="en-US" dirty="0" err="1"/>
              <a:t>kreditů</a:t>
            </a:r>
            <a:r>
              <a:rPr lang="en-US" dirty="0"/>
              <a:t> za </a:t>
            </a:r>
            <a:r>
              <a:rPr lang="en-US" dirty="0" err="1"/>
              <a:t>rok</a:t>
            </a:r>
            <a:r>
              <a:rPr lang="en-US" dirty="0"/>
              <a:t> (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polovinu</a:t>
            </a:r>
            <a:r>
              <a:rPr lang="en-US" dirty="0"/>
              <a:t> ze </a:t>
            </a:r>
            <a:r>
              <a:rPr lang="en-US" dirty="0" err="1"/>
              <a:t>zapsaných</a:t>
            </a:r>
            <a:r>
              <a:rPr lang="en-US" dirty="0"/>
              <a:t>, </a:t>
            </a: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jich</a:t>
            </a:r>
            <a:r>
              <a:rPr lang="en-US" dirty="0"/>
              <a:t> </a:t>
            </a:r>
            <a:r>
              <a:rPr lang="en-US" dirty="0" err="1"/>
              <a:t>máte</a:t>
            </a:r>
            <a:r>
              <a:rPr lang="en-US" dirty="0"/>
              <a:t> </a:t>
            </a:r>
            <a:r>
              <a:rPr lang="en-US" dirty="0" err="1"/>
              <a:t>zapsaných</a:t>
            </a:r>
            <a:r>
              <a:rPr lang="en-US" dirty="0"/>
              <a:t> </a:t>
            </a:r>
            <a:r>
              <a:rPr lang="en-US" dirty="0" err="1"/>
              <a:t>méně</a:t>
            </a:r>
            <a:r>
              <a:rPr lang="en-US" dirty="0"/>
              <a:t> </a:t>
            </a:r>
            <a:r>
              <a:rPr lang="en-US" dirty="0" err="1"/>
              <a:t>než</a:t>
            </a:r>
            <a:r>
              <a:rPr lang="en-US" dirty="0"/>
              <a:t> 60)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Ovlivňují</a:t>
            </a:r>
            <a:r>
              <a:rPr lang="en-US" dirty="0"/>
              <a:t> </a:t>
            </a:r>
            <a:r>
              <a:rPr lang="en-US" dirty="0" err="1"/>
              <a:t>vážený</a:t>
            </a:r>
            <a:r>
              <a:rPr lang="en-US" dirty="0"/>
              <a:t> </a:t>
            </a:r>
            <a:r>
              <a:rPr lang="en-US" dirty="0" err="1"/>
              <a:t>studijní</a:t>
            </a:r>
            <a:r>
              <a:rPr lang="en-US" dirty="0"/>
              <a:t> </a:t>
            </a:r>
            <a:r>
              <a:rPr lang="en-US" dirty="0" err="1"/>
              <a:t>průměr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3"/>
              </a:rPr>
              <a:t>Kreditové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stropy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maximum </a:t>
            </a:r>
            <a:r>
              <a:rPr lang="en-US" dirty="0" err="1"/>
              <a:t>kreditů</a:t>
            </a:r>
            <a:r>
              <a:rPr lang="en-US" dirty="0"/>
              <a:t>, </a:t>
            </a:r>
            <a:r>
              <a:rPr lang="en-US" dirty="0" err="1"/>
              <a:t>které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můžu</a:t>
            </a:r>
            <a:r>
              <a:rPr lang="en-US" dirty="0"/>
              <a:t> </a:t>
            </a:r>
            <a:r>
              <a:rPr lang="en-US" dirty="0" err="1"/>
              <a:t>zapsat</a:t>
            </a:r>
            <a:r>
              <a:rPr lang="en-US" dirty="0"/>
              <a:t> za </a:t>
            </a:r>
            <a:r>
              <a:rPr lang="en-US" i="1" dirty="0" err="1"/>
              <a:t>jeden</a:t>
            </a:r>
            <a:r>
              <a:rPr lang="en-US" i="1" dirty="0"/>
              <a:t> </a:t>
            </a:r>
            <a:r>
              <a:rPr lang="en-US" i="1" dirty="0" err="1"/>
              <a:t>rok</a:t>
            </a:r>
            <a:endParaRPr i="1"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maximum </a:t>
            </a:r>
            <a:r>
              <a:rPr lang="en-US" dirty="0" err="1"/>
              <a:t>kreditů</a:t>
            </a:r>
            <a:r>
              <a:rPr lang="en-US" dirty="0"/>
              <a:t>, </a:t>
            </a:r>
            <a:r>
              <a:rPr lang="en-US" dirty="0" err="1"/>
              <a:t>které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můžu</a:t>
            </a:r>
            <a:r>
              <a:rPr lang="en-US" dirty="0"/>
              <a:t> </a:t>
            </a:r>
            <a:r>
              <a:rPr lang="en-US" dirty="0" err="1"/>
              <a:t>zapsat</a:t>
            </a:r>
            <a:r>
              <a:rPr lang="en-US" dirty="0"/>
              <a:t> za </a:t>
            </a:r>
            <a:r>
              <a:rPr lang="en-US" i="1" dirty="0" err="1"/>
              <a:t>celé</a:t>
            </a:r>
            <a:r>
              <a:rPr lang="en-US" i="1" dirty="0"/>
              <a:t> </a:t>
            </a:r>
            <a:r>
              <a:rPr lang="en-US" i="1" dirty="0" err="1"/>
              <a:t>studium</a:t>
            </a:r>
            <a:endParaRPr i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5"/>
          <p:cNvSpPr txBox="1"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osis"/>
              <a:buNone/>
            </a:pPr>
            <a:r>
              <a:rPr lang="en-US"/>
              <a:t>Dotazy ke kreditům a klasifikaci?</a:t>
            </a:r>
            <a:endParaRPr/>
          </a:p>
        </p:txBody>
      </p:sp>
      <p:sp>
        <p:nvSpPr>
          <p:cNvPr id="159" name="Google Shape;159;p45"/>
          <p:cNvSpPr txBox="1">
            <a:spLocks noGrp="1"/>
          </p:cNvSpPr>
          <p:nvPr>
            <p:ph type="sldNum" idx="12"/>
          </p:nvPr>
        </p:nvSpPr>
        <p:spPr>
          <a:xfrm>
            <a:off x="11736388" y="6561138"/>
            <a:ext cx="4556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6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Informační systém VUT</a:t>
            </a:r>
            <a:endParaRPr/>
          </a:p>
        </p:txBody>
      </p:sp>
      <p:sp>
        <p:nvSpPr>
          <p:cNvPr id="166" name="Google Shape;166;p46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00" cy="5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Všechny</a:t>
            </a:r>
            <a:r>
              <a:rPr lang="en-US" dirty="0"/>
              <a:t> </a:t>
            </a:r>
            <a:r>
              <a:rPr lang="en-US" dirty="0" err="1"/>
              <a:t>studijní</a:t>
            </a:r>
            <a:r>
              <a:rPr lang="en-US" dirty="0"/>
              <a:t> </a:t>
            </a:r>
            <a:r>
              <a:rPr lang="en-US" dirty="0" err="1"/>
              <a:t>záležitosti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https://www.vut.cz/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Intraportál</a:t>
            </a:r>
            <a:r>
              <a:rPr lang="en-US" dirty="0"/>
              <a:t>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https://www.vut.cz/intra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StudIS</a:t>
            </a:r>
            <a:r>
              <a:rPr lang="en-US" dirty="0"/>
              <a:t>: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https://www.vut.cz/studis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Přihlašovací</a:t>
            </a:r>
            <a:r>
              <a:rPr lang="en-US" dirty="0"/>
              <a:t> </a:t>
            </a:r>
            <a:r>
              <a:rPr lang="en-US" dirty="0" err="1"/>
              <a:t>údaje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osobní</a:t>
            </a:r>
            <a:r>
              <a:rPr lang="en-US" dirty="0"/>
              <a:t> </a:t>
            </a:r>
            <a:r>
              <a:rPr lang="en-US" dirty="0" err="1"/>
              <a:t>číslo</a:t>
            </a:r>
            <a:r>
              <a:rPr lang="en-US" dirty="0"/>
              <a:t>, ale </a:t>
            </a:r>
            <a:r>
              <a:rPr lang="en-US" dirty="0" err="1"/>
              <a:t>radši</a:t>
            </a:r>
            <a:r>
              <a:rPr lang="en-US" dirty="0"/>
              <a:t> </a:t>
            </a:r>
            <a:r>
              <a:rPr lang="en-US" dirty="0" err="1"/>
              <a:t>váš</a:t>
            </a:r>
            <a:r>
              <a:rPr lang="en-US" dirty="0"/>
              <a:t> </a:t>
            </a:r>
            <a:r>
              <a:rPr lang="en-US" b="1" dirty="0"/>
              <a:t>xlogin00 </a:t>
            </a:r>
            <a:r>
              <a:rPr lang="en-US" dirty="0"/>
              <a:t>(</a:t>
            </a:r>
            <a:r>
              <a:rPr lang="en-US" dirty="0" err="1"/>
              <a:t>VUTlogin</a:t>
            </a:r>
            <a:r>
              <a:rPr lang="en-US" dirty="0"/>
              <a:t>)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 dirty="0" err="1"/>
              <a:t>VUTheslo</a:t>
            </a:r>
            <a:r>
              <a:rPr lang="en-US" dirty="0"/>
              <a:t> (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jste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zvolili</a:t>
            </a:r>
            <a:r>
              <a:rPr lang="en-US" dirty="0"/>
              <a:t>)</a:t>
            </a:r>
            <a:endParaRPr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7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Intraportál</a:t>
            </a:r>
            <a:endParaRPr/>
          </a:p>
        </p:txBody>
      </p:sp>
      <p:sp>
        <p:nvSpPr>
          <p:cNvPr id="174" name="Google Shape;174;p47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75" name="Google Shape;175;p47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00" cy="5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Spíš</a:t>
            </a:r>
            <a:r>
              <a:rPr lang="en-US" dirty="0"/>
              <a:t> </a:t>
            </a:r>
            <a:r>
              <a:rPr lang="en-US" dirty="0" err="1"/>
              <a:t>obecné</a:t>
            </a:r>
            <a:r>
              <a:rPr lang="en-US" dirty="0"/>
              <a:t> </a:t>
            </a:r>
            <a:r>
              <a:rPr lang="en-US" dirty="0" err="1"/>
              <a:t>věci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Průkazy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vyzvednutí</a:t>
            </a:r>
            <a:r>
              <a:rPr lang="en-US" dirty="0"/>
              <a:t> po </a:t>
            </a:r>
            <a:r>
              <a:rPr lang="en-US" dirty="0" err="1"/>
              <a:t>školení</a:t>
            </a:r>
            <a:r>
              <a:rPr lang="en-US" dirty="0"/>
              <a:t> v </a:t>
            </a:r>
            <a:r>
              <a:rPr lang="en-US" dirty="0" err="1"/>
              <a:t>knihovně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příští</a:t>
            </a:r>
            <a:r>
              <a:rPr lang="en-US" dirty="0"/>
              <a:t> </a:t>
            </a:r>
            <a:r>
              <a:rPr lang="en-US" dirty="0" err="1"/>
              <a:t>rok</a:t>
            </a:r>
            <a:r>
              <a:rPr lang="en-US" dirty="0"/>
              <a:t> </a:t>
            </a:r>
            <a:r>
              <a:rPr lang="en-US" dirty="0" err="1"/>
              <a:t>objednat</a:t>
            </a:r>
            <a:r>
              <a:rPr lang="en-US" dirty="0"/>
              <a:t> </a:t>
            </a:r>
            <a:r>
              <a:rPr lang="en-US" dirty="0" err="1"/>
              <a:t>revalidační</a:t>
            </a:r>
            <a:r>
              <a:rPr lang="en-US" dirty="0"/>
              <a:t> </a:t>
            </a:r>
            <a:r>
              <a:rPr lang="en-US" dirty="0" err="1"/>
              <a:t>známku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Volby</a:t>
            </a:r>
            <a:r>
              <a:rPr lang="en-US" dirty="0"/>
              <a:t> do </a:t>
            </a:r>
            <a:r>
              <a:rPr lang="en-US" dirty="0" err="1"/>
              <a:t>senátů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letos</a:t>
            </a:r>
            <a:r>
              <a:rPr lang="en-US" dirty="0"/>
              <a:t> </a:t>
            </a:r>
            <a:r>
              <a:rPr lang="en-US" dirty="0" err="1"/>
              <a:t>váš</a:t>
            </a:r>
            <a:r>
              <a:rPr lang="en-US" dirty="0"/>
              <a:t> </a:t>
            </a:r>
            <a:r>
              <a:rPr lang="en-US" dirty="0" err="1"/>
              <a:t>čekají</a:t>
            </a:r>
            <a:r>
              <a:rPr lang="en-US" dirty="0"/>
              <a:t> </a:t>
            </a:r>
            <a:r>
              <a:rPr lang="en-US" dirty="0" err="1"/>
              <a:t>dvě</a:t>
            </a:r>
            <a:r>
              <a:rPr lang="en-US" dirty="0"/>
              <a:t>!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Systém</a:t>
            </a:r>
            <a:r>
              <a:rPr lang="en-US" dirty="0"/>
              <a:t> </a:t>
            </a:r>
            <a:r>
              <a:rPr lang="en-US" dirty="0" err="1"/>
              <a:t>kolejí</a:t>
            </a:r>
            <a:r>
              <a:rPr lang="en-US" dirty="0"/>
              <a:t> a </a:t>
            </a:r>
            <a:r>
              <a:rPr lang="en-US" dirty="0" err="1"/>
              <a:t>menz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nejste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kolejích</a:t>
            </a:r>
            <a:r>
              <a:rPr lang="en-US" dirty="0"/>
              <a:t>, </a:t>
            </a:r>
            <a:r>
              <a:rPr lang="en-US" dirty="0" err="1"/>
              <a:t>dobíjení</a:t>
            </a:r>
            <a:r>
              <a:rPr lang="en-US" dirty="0"/>
              <a:t> </a:t>
            </a:r>
            <a:r>
              <a:rPr lang="en-US" dirty="0" err="1"/>
              <a:t>účtu</a:t>
            </a:r>
            <a:r>
              <a:rPr lang="en-US" dirty="0"/>
              <a:t> online </a:t>
            </a:r>
            <a:r>
              <a:rPr lang="en-US" dirty="0" err="1"/>
              <a:t>kartou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Rezervace</a:t>
            </a:r>
            <a:r>
              <a:rPr lang="en-US" dirty="0"/>
              <a:t> </a:t>
            </a:r>
            <a:r>
              <a:rPr lang="en-US" dirty="0" err="1"/>
              <a:t>místností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studovny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FITu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 dirty="0" err="1"/>
              <a:t>VUTpin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VUT mail (viz slide </a:t>
            </a:r>
            <a:r>
              <a:rPr lang="en-US" u="sng" dirty="0">
                <a:solidFill>
                  <a:schemeClr val="hlink"/>
                </a:solidFill>
                <a:hlinkClick r:id="rId3" action="ppaction://hlinksldjump"/>
              </a:rPr>
              <a:t>E-mail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8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Intraportál</a:t>
            </a:r>
            <a:endParaRPr/>
          </a:p>
        </p:txBody>
      </p:sp>
      <p:sp>
        <p:nvSpPr>
          <p:cNvPr id="182" name="Google Shape;182;p48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183" name="Google Shape;183;p48" descr="Graphical user interface, text, application, emai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71" y="677988"/>
            <a:ext cx="11239458" cy="5814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48"/>
          <p:cNvCxnSpPr/>
          <p:nvPr/>
        </p:nvCxnSpPr>
        <p:spPr>
          <a:xfrm rot="10800000">
            <a:off x="8324850" y="962025"/>
            <a:ext cx="542925" cy="96202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5" name="Google Shape;185;p48"/>
          <p:cNvCxnSpPr/>
          <p:nvPr/>
        </p:nvCxnSpPr>
        <p:spPr>
          <a:xfrm rot="10800000">
            <a:off x="1724025" y="4562475"/>
            <a:ext cx="119062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6" name="Google Shape;186;p48"/>
          <p:cNvCxnSpPr/>
          <p:nvPr/>
        </p:nvCxnSpPr>
        <p:spPr>
          <a:xfrm rot="10800000">
            <a:off x="1738312" y="4038600"/>
            <a:ext cx="119062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7" name="Google Shape;187;p48"/>
          <p:cNvCxnSpPr/>
          <p:nvPr/>
        </p:nvCxnSpPr>
        <p:spPr>
          <a:xfrm rot="10800000">
            <a:off x="1724025" y="2457450"/>
            <a:ext cx="119062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48"/>
          <p:cNvCxnSpPr/>
          <p:nvPr/>
        </p:nvCxnSpPr>
        <p:spPr>
          <a:xfrm rot="10800000">
            <a:off x="1738312" y="3771900"/>
            <a:ext cx="119062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48"/>
          <p:cNvCxnSpPr/>
          <p:nvPr/>
        </p:nvCxnSpPr>
        <p:spPr>
          <a:xfrm rot="10800000" flipH="1">
            <a:off x="809625" y="5305425"/>
            <a:ext cx="561975" cy="666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48"/>
          <p:cNvSpPr txBox="1"/>
          <p:nvPr/>
        </p:nvSpPr>
        <p:spPr>
          <a:xfrm>
            <a:off x="8596312" y="1943100"/>
            <a:ext cx="92204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xlogin,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VUTpin,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VUT 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2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" descr="A picture containing text, applian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Rezervace místností</a:t>
            </a:r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74" y="740030"/>
            <a:ext cx="5535727" cy="5698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4063" y="740030"/>
            <a:ext cx="6241663" cy="566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Wi-Fi</a:t>
            </a:r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603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Síť</a:t>
            </a:r>
            <a:r>
              <a:rPr lang="en-US" dirty="0"/>
              <a:t> </a:t>
            </a:r>
            <a:r>
              <a:rPr lang="en-US" b="1" u="sng" dirty="0">
                <a:solidFill>
                  <a:schemeClr val="hlink"/>
                </a:solidFill>
                <a:hlinkClick r:id="rId3"/>
              </a:rPr>
              <a:t>VUTBRNO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je </a:t>
            </a:r>
            <a:r>
              <a:rPr lang="en-US" dirty="0" err="1"/>
              <a:t>nutné</a:t>
            </a:r>
            <a:r>
              <a:rPr lang="en-US" dirty="0"/>
              <a:t> </a:t>
            </a:r>
            <a:r>
              <a:rPr lang="en-US" dirty="0" err="1"/>
              <a:t>přihlásit</a:t>
            </a:r>
            <a:r>
              <a:rPr lang="en-US" dirty="0"/>
              <a:t> se </a:t>
            </a:r>
            <a:r>
              <a:rPr lang="en-US" dirty="0" err="1"/>
              <a:t>při</a:t>
            </a:r>
            <a:r>
              <a:rPr lang="en-US" dirty="0"/>
              <a:t> </a:t>
            </a:r>
            <a:r>
              <a:rPr lang="en-US" dirty="0" err="1"/>
              <a:t>každém</a:t>
            </a:r>
            <a:r>
              <a:rPr lang="en-US" dirty="0"/>
              <a:t> </a:t>
            </a:r>
            <a:r>
              <a:rPr lang="en-US" dirty="0" err="1"/>
              <a:t>připojení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omezený</a:t>
            </a:r>
            <a:r>
              <a:rPr lang="en-US" dirty="0"/>
              <a:t> </a:t>
            </a:r>
            <a:r>
              <a:rPr lang="en-US" dirty="0" err="1"/>
              <a:t>objem</a:t>
            </a:r>
            <a:r>
              <a:rPr lang="en-US" dirty="0"/>
              <a:t> </a:t>
            </a:r>
            <a:r>
              <a:rPr lang="en-US" dirty="0" err="1"/>
              <a:t>dat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nefunkční</a:t>
            </a:r>
            <a:r>
              <a:rPr lang="en-US" dirty="0"/>
              <a:t> IPv6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b="1" dirty="0" err="1"/>
              <a:t>nezabezpečená</a:t>
            </a:r>
            <a:r>
              <a:rPr lang="en-US" b="1" dirty="0"/>
              <a:t>, </a:t>
            </a:r>
            <a:r>
              <a:rPr lang="en-US" b="1" dirty="0" err="1"/>
              <a:t>nedoporučuje</a:t>
            </a:r>
            <a:r>
              <a:rPr lang="en-US" b="1" dirty="0"/>
              <a:t> se </a:t>
            </a:r>
            <a:r>
              <a:rPr lang="en-US" b="1" dirty="0" err="1"/>
              <a:t>používat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 err="1"/>
              <a:t>eduroam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vysoké</a:t>
            </a:r>
            <a:r>
              <a:rPr lang="en-US" dirty="0"/>
              <a:t> </a:t>
            </a:r>
            <a:r>
              <a:rPr lang="en-US" dirty="0" err="1"/>
              <a:t>školy</a:t>
            </a:r>
            <a:r>
              <a:rPr lang="en-US" dirty="0"/>
              <a:t> a </a:t>
            </a:r>
            <a:r>
              <a:rPr lang="en-US" dirty="0" err="1"/>
              <a:t>jejich</a:t>
            </a:r>
            <a:r>
              <a:rPr lang="en-US" dirty="0"/>
              <a:t> </a:t>
            </a:r>
            <a:r>
              <a:rPr lang="en-US" dirty="0" err="1"/>
              <a:t>instituce</a:t>
            </a:r>
            <a:r>
              <a:rPr lang="en-US" dirty="0"/>
              <a:t> po </a:t>
            </a:r>
            <a:r>
              <a:rPr lang="en-US" dirty="0" err="1"/>
              <a:t>celém</a:t>
            </a:r>
            <a:r>
              <a:rPr lang="en-US" dirty="0"/>
              <a:t> </a:t>
            </a:r>
            <a:r>
              <a:rPr lang="en-US" dirty="0" err="1"/>
              <a:t>světě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i="1" dirty="0"/>
              <a:t>it just works… sometimes </a:t>
            </a:r>
            <a:r>
              <a:rPr lang="en-US" dirty="0"/>
              <a:t>– </a:t>
            </a:r>
            <a:r>
              <a:rPr lang="en-US" dirty="0" err="1"/>
              <a:t>nejlépe</a:t>
            </a:r>
            <a:r>
              <a:rPr lang="en-US" dirty="0"/>
              <a:t> </a:t>
            </a:r>
            <a:r>
              <a:rPr lang="en-US" dirty="0" err="1"/>
              <a:t>použít</a:t>
            </a:r>
            <a:r>
              <a:rPr lang="en-US" dirty="0"/>
              <a:t> </a:t>
            </a:r>
            <a:r>
              <a:rPr lang="en-US" b="1" u="sng" dirty="0" err="1">
                <a:solidFill>
                  <a:schemeClr val="hlink"/>
                </a:solidFill>
                <a:hlinkClick r:id="rId4"/>
              </a:rPr>
              <a:t>eduroam</a:t>
            </a:r>
            <a:r>
              <a:rPr lang="en-US" b="1" u="sng" dirty="0">
                <a:solidFill>
                  <a:schemeClr val="hlink"/>
                </a:solidFill>
                <a:hlinkClick r:id="rId4"/>
              </a:rPr>
              <a:t> CAT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https://www.vut.cz/intra/navody/wifi-eduroam</a:t>
            </a:r>
            <a:r>
              <a:rPr lang="en-US" u="sng" dirty="0">
                <a:solidFill>
                  <a:schemeClr val="hlink"/>
                </a:solidFill>
              </a:rPr>
              <a:t> </a:t>
            </a:r>
            <a:endParaRPr u="sng" dirty="0">
              <a:solidFill>
                <a:schemeClr val="hlink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Přihlašovací</a:t>
            </a:r>
            <a:r>
              <a:rPr lang="en-US" dirty="0"/>
              <a:t> </a:t>
            </a:r>
            <a:r>
              <a:rPr lang="en-US" dirty="0" err="1"/>
              <a:t>údaje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xlogin00@vutbr.cz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b="1" dirty="0" err="1"/>
              <a:t>VUTpin</a:t>
            </a:r>
            <a:endParaRPr b="1" u="sng" dirty="0">
              <a:solidFill>
                <a:schemeClr val="hlink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Vytvářet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hotspoty</a:t>
            </a:r>
            <a:r>
              <a:rPr lang="en-US" dirty="0">
                <a:solidFill>
                  <a:schemeClr val="dk1"/>
                </a:solidFill>
              </a:rPr>
              <a:t> je </a:t>
            </a:r>
            <a:r>
              <a:rPr lang="en-US" b="1" dirty="0" err="1">
                <a:solidFill>
                  <a:schemeClr val="dk1"/>
                </a:solidFill>
              </a:rPr>
              <a:t>zakázáno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/>
              <a:t>→ </a:t>
            </a:r>
            <a:r>
              <a:rPr lang="en-US" dirty="0" err="1"/>
              <a:t>rušení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radši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kabel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0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StudIS</a:t>
            </a:r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00" cy="5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Žádosti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studijní</a:t>
            </a:r>
            <a:r>
              <a:rPr lang="en-US" dirty="0"/>
              <a:t>, </a:t>
            </a:r>
            <a:r>
              <a:rPr lang="en-US" dirty="0" err="1"/>
              <a:t>povrzení</a:t>
            </a:r>
            <a:r>
              <a:rPr lang="en-US" dirty="0"/>
              <a:t> o </a:t>
            </a:r>
            <a:r>
              <a:rPr lang="en-US" dirty="0" err="1"/>
              <a:t>studiu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Správa</a:t>
            </a:r>
            <a:r>
              <a:rPr lang="en-US" dirty="0"/>
              <a:t> </a:t>
            </a:r>
            <a:r>
              <a:rPr lang="en-US" dirty="0" err="1"/>
              <a:t>předmětů</a:t>
            </a:r>
            <a:r>
              <a:rPr lang="en-US" dirty="0"/>
              <a:t> – </a:t>
            </a:r>
            <a:r>
              <a:rPr lang="en-US" dirty="0" err="1"/>
              <a:t>elektronický</a:t>
            </a:r>
            <a:r>
              <a:rPr lang="en-US" dirty="0"/>
              <a:t> index, </a:t>
            </a:r>
            <a:r>
              <a:rPr lang="en-US" dirty="0" err="1"/>
              <a:t>registrace</a:t>
            </a:r>
            <a:r>
              <a:rPr lang="en-US" dirty="0"/>
              <a:t>, </a:t>
            </a:r>
            <a:r>
              <a:rPr lang="en-US" dirty="0" err="1"/>
              <a:t>aktuality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Registrace</a:t>
            </a:r>
            <a:r>
              <a:rPr lang="en-US" dirty="0"/>
              <a:t> </a:t>
            </a:r>
            <a:r>
              <a:rPr lang="en-US" dirty="0" err="1"/>
              <a:t>vyučování</a:t>
            </a:r>
            <a:r>
              <a:rPr lang="en-US" dirty="0"/>
              <a:t> (</a:t>
            </a:r>
            <a:r>
              <a:rPr lang="en-US" dirty="0" err="1"/>
              <a:t>cvik</a:t>
            </a:r>
            <a:r>
              <a:rPr lang="en-US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Registrace</a:t>
            </a:r>
            <a:r>
              <a:rPr lang="en-US" dirty="0"/>
              <a:t> </a:t>
            </a:r>
            <a:r>
              <a:rPr lang="en-US" dirty="0" err="1"/>
              <a:t>termínů</a:t>
            </a:r>
            <a:r>
              <a:rPr lang="en-US" dirty="0"/>
              <a:t> </a:t>
            </a:r>
            <a:r>
              <a:rPr lang="en-US" dirty="0" err="1"/>
              <a:t>zkoušek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Registrace</a:t>
            </a:r>
            <a:r>
              <a:rPr lang="en-US" dirty="0"/>
              <a:t> </a:t>
            </a:r>
            <a:r>
              <a:rPr lang="en-US" dirty="0" err="1"/>
              <a:t>sportů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Rozvrh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Odevzdávání</a:t>
            </a:r>
            <a:r>
              <a:rPr lang="en-US" dirty="0"/>
              <a:t> </a:t>
            </a:r>
            <a:r>
              <a:rPr lang="en-US" dirty="0" err="1"/>
              <a:t>projektů</a:t>
            </a:r>
            <a:r>
              <a:rPr lang="en-US" dirty="0"/>
              <a:t> (</a:t>
            </a:r>
            <a:r>
              <a:rPr lang="en-US" dirty="0" err="1"/>
              <a:t>některých</a:t>
            </a:r>
            <a:r>
              <a:rPr lang="en-US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Stipendia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Hodnocení</a:t>
            </a:r>
            <a:r>
              <a:rPr lang="en-US" dirty="0"/>
              <a:t> </a:t>
            </a:r>
            <a:r>
              <a:rPr lang="en-US" dirty="0" err="1"/>
              <a:t>předmětů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… a </a:t>
            </a:r>
            <a:r>
              <a:rPr lang="en-US" dirty="0" err="1"/>
              <a:t>další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1800"/>
              <a:buNone/>
            </a:pPr>
            <a:r>
              <a:rPr lang="en-US"/>
              <a:t>Harmonogram</a:t>
            </a:r>
            <a:endParaRPr/>
          </a:p>
        </p:txBody>
      </p:sp>
      <p:sp>
        <p:nvSpPr>
          <p:cNvPr id="222" name="Google Shape;222;p5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23" name="Google Shape;2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208" y="690273"/>
            <a:ext cx="7959584" cy="57949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5"/>
          <p:cNvCxnSpPr/>
          <p:nvPr/>
        </p:nvCxnSpPr>
        <p:spPr>
          <a:xfrm>
            <a:off x="789346" y="3778250"/>
            <a:ext cx="1326862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Elektronický index – předměty</a:t>
            </a:r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32" name="Google Shape;232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299" y="681037"/>
            <a:ext cx="11623402" cy="581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Elektronický index – předměty</a:t>
            </a:r>
            <a:endParaRPr/>
          </a:p>
        </p:txBody>
      </p:sp>
      <p:sp>
        <p:nvSpPr>
          <p:cNvPr id="238" name="Google Shape;238;p51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239" name="Google Shape;239;p51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44F327-B108-46FE-ECCE-3B7B0074A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12616" r="15564" b="9390"/>
          <a:stretch/>
        </p:blipFill>
        <p:spPr bwMode="auto">
          <a:xfrm>
            <a:off x="1464496" y="681037"/>
            <a:ext cx="9263008" cy="577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B0F927-1C11-01FF-3F9F-FDFE7CF4F9E3}"/>
              </a:ext>
            </a:extLst>
          </p:cNvPr>
          <p:cNvSpPr/>
          <p:nvPr/>
        </p:nvSpPr>
        <p:spPr>
          <a:xfrm>
            <a:off x="10264877" y="3903406"/>
            <a:ext cx="206478" cy="34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Elektronický index – týmy</a:t>
            </a:r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3743" y="716206"/>
            <a:ext cx="7484514" cy="57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3147462" y="3218045"/>
            <a:ext cx="583934" cy="42992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13"/>
          <p:cNvCxnSpPr/>
          <p:nvPr/>
        </p:nvCxnSpPr>
        <p:spPr>
          <a:xfrm flipH="1">
            <a:off x="3773103" y="2881162"/>
            <a:ext cx="972152" cy="574307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Registrace předmětů</a:t>
            </a: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00" cy="5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3"/>
              </a:rPr>
              <a:t>Registrace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,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zápis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a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přeregistrace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registrace</a:t>
            </a:r>
            <a:r>
              <a:rPr lang="en-US" dirty="0"/>
              <a:t> = </a:t>
            </a:r>
            <a:r>
              <a:rPr lang="en-US" dirty="0" err="1"/>
              <a:t>stojí</a:t>
            </a:r>
            <a:r>
              <a:rPr lang="en-US" dirty="0"/>
              <a:t> se </a:t>
            </a:r>
            <a:r>
              <a:rPr lang="en-US" dirty="0" err="1"/>
              <a:t>fronta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zápis</a:t>
            </a:r>
            <a:r>
              <a:rPr lang="en-US" dirty="0"/>
              <a:t> = </a:t>
            </a:r>
            <a:r>
              <a:rPr lang="en-US" dirty="0" err="1"/>
              <a:t>kdo</a:t>
            </a:r>
            <a:r>
              <a:rPr lang="en-US" dirty="0"/>
              <a:t> se </a:t>
            </a:r>
            <a:r>
              <a:rPr lang="en-US" dirty="0" err="1"/>
              <a:t>dostal</a:t>
            </a:r>
            <a:r>
              <a:rPr lang="en-US" dirty="0"/>
              <a:t> </a:t>
            </a:r>
            <a:r>
              <a:rPr lang="en-US" dirty="0" err="1"/>
              <a:t>dovnitř</a:t>
            </a:r>
            <a:r>
              <a:rPr lang="en-US" dirty="0"/>
              <a:t>, </a:t>
            </a:r>
            <a:r>
              <a:rPr lang="en-US" dirty="0" err="1"/>
              <a:t>studuje</a:t>
            </a:r>
            <a:r>
              <a:rPr lang="en-US" dirty="0"/>
              <a:t> to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přeregistrace</a:t>
            </a:r>
            <a:r>
              <a:rPr lang="en-US" dirty="0"/>
              <a:t> = bez </a:t>
            </a:r>
            <a:r>
              <a:rPr lang="en-US" dirty="0" err="1"/>
              <a:t>fronty</a:t>
            </a:r>
            <a:r>
              <a:rPr lang="en-US" dirty="0"/>
              <a:t>, </a:t>
            </a:r>
            <a:r>
              <a:rPr lang="en-US" dirty="0" err="1"/>
              <a:t>buď</a:t>
            </a:r>
            <a:r>
              <a:rPr lang="en-US" dirty="0"/>
              <a:t> </a:t>
            </a:r>
            <a:r>
              <a:rPr lang="en-US" dirty="0" err="1"/>
              <a:t>místo</a:t>
            </a:r>
            <a:r>
              <a:rPr lang="en-US" dirty="0"/>
              <a:t> je,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není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Povinné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máte</a:t>
            </a:r>
            <a:r>
              <a:rPr lang="en-US" dirty="0"/>
              <a:t> </a:t>
            </a:r>
            <a:r>
              <a:rPr lang="en-US" dirty="0" err="1"/>
              <a:t>zapsané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Jen v </a:t>
            </a:r>
            <a:r>
              <a:rPr lang="en-US" dirty="0" err="1"/>
              <a:t>prváku</a:t>
            </a:r>
            <a:r>
              <a:rPr lang="en-US" dirty="0"/>
              <a:t>!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Prvácké</a:t>
            </a:r>
            <a:r>
              <a:rPr lang="en-US" dirty="0"/>
              <a:t> (</a:t>
            </a:r>
            <a:r>
              <a:rPr lang="en-US" dirty="0" err="1"/>
              <a:t>pře</a:t>
            </a:r>
            <a:r>
              <a:rPr lang="en-US" dirty="0"/>
              <a:t>)</a:t>
            </a:r>
            <a:r>
              <a:rPr lang="en-US" dirty="0" err="1"/>
              <a:t>registrace</a:t>
            </a:r>
            <a:r>
              <a:rPr lang="en-US" dirty="0"/>
              <a:t>: od 16. 9. 20:00 (</a:t>
            </a:r>
            <a:r>
              <a:rPr lang="en-US" b="1" dirty="0" err="1"/>
              <a:t>zítra</a:t>
            </a:r>
            <a:r>
              <a:rPr lang="en-US" dirty="0"/>
              <a:t>) do 25. 9.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Registrace</a:t>
            </a:r>
            <a:r>
              <a:rPr lang="en-US" dirty="0"/>
              <a:t> </a:t>
            </a:r>
            <a:r>
              <a:rPr lang="en-US" b="1" dirty="0" err="1"/>
              <a:t>angličtin</a:t>
            </a:r>
            <a:r>
              <a:rPr lang="en-US" dirty="0"/>
              <a:t> a </a:t>
            </a:r>
            <a:r>
              <a:rPr lang="en-US" b="1" dirty="0" err="1"/>
              <a:t>volitelných</a:t>
            </a:r>
            <a:r>
              <a:rPr lang="en-US" b="1" dirty="0"/>
              <a:t> </a:t>
            </a:r>
            <a:r>
              <a:rPr lang="en-US" b="1" dirty="0" err="1"/>
              <a:t>předmětů</a:t>
            </a:r>
            <a:r>
              <a:rPr lang="en-US" dirty="0"/>
              <a:t> pro </a:t>
            </a:r>
            <a:r>
              <a:rPr lang="en-US" b="1" dirty="0" err="1"/>
              <a:t>letní</a:t>
            </a:r>
            <a:r>
              <a:rPr lang="en-US" b="1" dirty="0"/>
              <a:t> </a:t>
            </a:r>
            <a:r>
              <a:rPr lang="en-US" b="1" dirty="0" err="1"/>
              <a:t>semestr</a:t>
            </a:r>
            <a:r>
              <a:rPr lang="en-US" dirty="0"/>
              <a:t> </a:t>
            </a:r>
            <a:r>
              <a:rPr lang="en-US" dirty="0" err="1"/>
              <a:t>budou</a:t>
            </a:r>
            <a:r>
              <a:rPr lang="en-US" dirty="0"/>
              <a:t> </a:t>
            </a:r>
            <a:r>
              <a:rPr lang="en-US" dirty="0" err="1"/>
              <a:t>probíhat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konci</a:t>
            </a:r>
            <a:r>
              <a:rPr lang="en-US" dirty="0"/>
              <a:t> </a:t>
            </a:r>
            <a:r>
              <a:rPr lang="en-US" dirty="0" err="1"/>
              <a:t>ledna</a:t>
            </a:r>
            <a:endParaRPr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V </a:t>
            </a:r>
            <a:r>
              <a:rPr lang="en-US" dirty="0" err="1"/>
              <a:t>prvním</a:t>
            </a:r>
            <a:r>
              <a:rPr lang="en-US" dirty="0"/>
              <a:t> </a:t>
            </a:r>
            <a:r>
              <a:rPr lang="en-US" dirty="0" err="1"/>
              <a:t>týdnu</a:t>
            </a:r>
            <a:r>
              <a:rPr lang="en-US" dirty="0"/>
              <a:t> </a:t>
            </a:r>
            <a:r>
              <a:rPr lang="en-US" dirty="0" err="1"/>
              <a:t>letního</a:t>
            </a:r>
            <a:r>
              <a:rPr lang="en-US" dirty="0"/>
              <a:t> </a:t>
            </a:r>
            <a:r>
              <a:rPr lang="en-US" dirty="0" err="1"/>
              <a:t>semestru</a:t>
            </a:r>
            <a:r>
              <a:rPr lang="en-US" dirty="0"/>
              <a:t> </a:t>
            </a:r>
            <a:r>
              <a:rPr lang="en-US" dirty="0" err="1"/>
              <a:t>přeregistrace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zvednuté</a:t>
            </a:r>
            <a:r>
              <a:rPr lang="en-US" sz="2000" dirty="0"/>
              <a:t> </a:t>
            </a:r>
            <a:r>
              <a:rPr lang="en-US" sz="2000" dirty="0" err="1"/>
              <a:t>stropy</a:t>
            </a:r>
            <a:r>
              <a:rPr lang="en-US" sz="2000" dirty="0"/>
              <a:t> </a:t>
            </a:r>
            <a:r>
              <a:rPr lang="en-US" sz="2000" dirty="0" err="1"/>
              <a:t>podle</a:t>
            </a:r>
            <a:r>
              <a:rPr lang="en-US" sz="2000" dirty="0"/>
              <a:t> ZS)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Registrace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další</a:t>
            </a:r>
            <a:r>
              <a:rPr lang="en-US" dirty="0"/>
              <a:t> </a:t>
            </a:r>
            <a:r>
              <a:rPr lang="en-US" dirty="0" err="1"/>
              <a:t>rok</a:t>
            </a:r>
            <a:r>
              <a:rPr lang="en-US" dirty="0"/>
              <a:t> </a:t>
            </a:r>
            <a:r>
              <a:rPr lang="en-US" dirty="0" err="1"/>
              <a:t>někdy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začátku</a:t>
            </a:r>
            <a:r>
              <a:rPr lang="en-US" dirty="0"/>
              <a:t> </a:t>
            </a:r>
            <a:r>
              <a:rPr lang="en-US" dirty="0" err="1"/>
              <a:t>dubna</a:t>
            </a:r>
            <a:r>
              <a:rPr lang="en-US" dirty="0"/>
              <a:t> + </a:t>
            </a:r>
            <a:r>
              <a:rPr lang="en-US" dirty="0" err="1"/>
              <a:t>další</a:t>
            </a:r>
            <a:r>
              <a:rPr lang="en-US" dirty="0"/>
              <a:t> </a:t>
            </a:r>
            <a:r>
              <a:rPr lang="en-US" dirty="0" err="1"/>
              <a:t>registrace</a:t>
            </a: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prázdninách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zvednuté</a:t>
            </a:r>
            <a:r>
              <a:rPr lang="en-US" sz="2000" dirty="0"/>
              <a:t> </a:t>
            </a:r>
            <a:r>
              <a:rPr lang="en-US" sz="2000" dirty="0" err="1"/>
              <a:t>stropy</a:t>
            </a:r>
            <a:r>
              <a:rPr lang="en-US" sz="2000" dirty="0"/>
              <a:t> </a:t>
            </a:r>
            <a:r>
              <a:rPr lang="en-US" sz="2000" dirty="0" err="1"/>
              <a:t>podle</a:t>
            </a:r>
            <a:r>
              <a:rPr lang="en-US" sz="2000" dirty="0"/>
              <a:t> LS)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Registrace předmětů</a:t>
            </a:r>
            <a:endParaRPr/>
          </a:p>
        </p:txBody>
      </p:sp>
      <p:sp>
        <p:nvSpPr>
          <p:cNvPr id="265" name="Google Shape;265;p52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266" name="Google Shape;266;p52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67" name="Google Shape;26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1635" y="681037"/>
            <a:ext cx="7468730" cy="5813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Registrace cvičení (vyučování)</a:t>
            </a:r>
            <a:endParaRPr/>
          </a:p>
        </p:txBody>
      </p:sp>
      <p:sp>
        <p:nvSpPr>
          <p:cNvPr id="273" name="Google Shape;273;p17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274" name="Google Shape;274;p17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75" name="Google Shape;275;p17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V sobotu odpoledne, postupně!</a:t>
            </a:r>
            <a:endParaRPr b="1"/>
          </a:p>
        </p:txBody>
      </p:sp>
      <p:pic>
        <p:nvPicPr>
          <p:cNvPr id="276" name="Google Shape;2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6319" y="1227066"/>
            <a:ext cx="7519361" cy="526588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7"/>
          <p:cNvSpPr/>
          <p:nvPr/>
        </p:nvSpPr>
        <p:spPr>
          <a:xfrm>
            <a:off x="4060825" y="3460750"/>
            <a:ext cx="2163763" cy="111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7"/>
          <p:cNvSpPr/>
          <p:nvPr/>
        </p:nvSpPr>
        <p:spPr>
          <a:xfrm>
            <a:off x="4060825" y="1997075"/>
            <a:ext cx="2163763" cy="111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7"/>
          <p:cNvSpPr/>
          <p:nvPr/>
        </p:nvSpPr>
        <p:spPr>
          <a:xfrm>
            <a:off x="4060824" y="2600775"/>
            <a:ext cx="2163763" cy="111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4060824" y="3030762"/>
            <a:ext cx="2163763" cy="111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7"/>
          <p:cNvSpPr/>
          <p:nvPr/>
        </p:nvSpPr>
        <p:spPr>
          <a:xfrm>
            <a:off x="4060824" y="4234887"/>
            <a:ext cx="2163763" cy="111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8280400" y="2267598"/>
            <a:ext cx="795411" cy="24622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democviko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7"/>
          <p:cNvSpPr txBox="1"/>
          <p:nvPr/>
        </p:nvSpPr>
        <p:spPr>
          <a:xfrm>
            <a:off x="8280400" y="3903560"/>
            <a:ext cx="795411" cy="24622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democviko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3715049" y="4782814"/>
            <a:ext cx="736182" cy="28089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1287" y="1413635"/>
            <a:ext cx="7609425" cy="25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0483" y="4168630"/>
            <a:ext cx="4051032" cy="90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Registrace cvičení (vyučování)</a:t>
            </a:r>
            <a:endParaRPr/>
          </a:p>
        </p:txBody>
      </p:sp>
      <p:sp>
        <p:nvSpPr>
          <p:cNvPr id="290" name="Google Shape;290;p53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291" name="Google Shape;291;p53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292" name="Google Shape;2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8983" y="690368"/>
            <a:ext cx="9454034" cy="579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Jak si naplánovat rozvrh?</a:t>
            </a:r>
            <a:endParaRPr/>
          </a:p>
        </p:txBody>
      </p:sp>
      <p:sp>
        <p:nvSpPr>
          <p:cNvPr id="298" name="Google Shape;298;p18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299" name="Google Shape;299;p18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Kubosh</a:t>
            </a:r>
            <a:r>
              <a:rPr lang="en-US"/>
              <a:t> is there to help</a:t>
            </a:r>
            <a:endParaRPr/>
          </a:p>
        </p:txBody>
      </p:sp>
      <p:pic>
        <p:nvPicPr>
          <p:cNvPr id="301" name="Google Shape;301;p18" descr="Timeli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7037" t="26805" r="15815" b="19721"/>
          <a:stretch/>
        </p:blipFill>
        <p:spPr>
          <a:xfrm>
            <a:off x="8782050" y="823783"/>
            <a:ext cx="3181350" cy="556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Kruhové konzultace</a:t>
            </a:r>
            <a:endParaRPr/>
          </a:p>
        </p:txBody>
      </p:sp>
      <p:sp>
        <p:nvSpPr>
          <p:cNvPr id="307" name="Google Shape;307;p19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308" name="Google Shape;308;p19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09" name="Google Shape;309;p19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Pokec</a:t>
            </a:r>
            <a:r>
              <a:rPr lang="en-US" dirty="0"/>
              <a:t> s </a:t>
            </a:r>
            <a:r>
              <a:rPr lang="en-US" dirty="0" err="1"/>
              <a:t>akademiky</a:t>
            </a:r>
            <a:r>
              <a:rPr lang="en-US" dirty="0"/>
              <a:t> a </a:t>
            </a:r>
            <a:r>
              <a:rPr lang="en-US" dirty="0" err="1"/>
              <a:t>spolužáky</a:t>
            </a:r>
            <a:r>
              <a:rPr lang="en-US" dirty="0"/>
              <a:t> o </a:t>
            </a:r>
            <a:r>
              <a:rPr lang="en-US" dirty="0" err="1"/>
              <a:t>studiu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„</a:t>
            </a:r>
            <a:r>
              <a:rPr lang="en-US" dirty="0" err="1"/>
              <a:t>Předmět</a:t>
            </a:r>
            <a:r>
              <a:rPr lang="en-US" dirty="0"/>
              <a:t>“ </a:t>
            </a:r>
            <a:r>
              <a:rPr lang="en-US" b="1" dirty="0"/>
              <a:t>IKK</a:t>
            </a:r>
            <a:r>
              <a:rPr lang="en-US" dirty="0"/>
              <a:t> v </a:t>
            </a:r>
            <a:r>
              <a:rPr lang="en-US" dirty="0" err="1"/>
              <a:t>registracích</a:t>
            </a:r>
            <a:r>
              <a:rPr lang="en-US" dirty="0"/>
              <a:t> </a:t>
            </a:r>
            <a:r>
              <a:rPr lang="en-US" dirty="0" err="1"/>
              <a:t>předmětů</a:t>
            </a:r>
            <a:r>
              <a:rPr lang="en-US" dirty="0"/>
              <a:t> (</a:t>
            </a:r>
            <a:r>
              <a:rPr lang="en-US" dirty="0" err="1"/>
              <a:t>zapište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to)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Pak v </a:t>
            </a:r>
            <a:r>
              <a:rPr lang="en-US" dirty="0" err="1"/>
              <a:t>registracích</a:t>
            </a:r>
            <a:r>
              <a:rPr lang="en-US" dirty="0"/>
              <a:t> </a:t>
            </a:r>
            <a:r>
              <a:rPr lang="en-US" dirty="0" err="1"/>
              <a:t>vyučování</a:t>
            </a:r>
            <a:r>
              <a:rPr lang="en-US" dirty="0"/>
              <a:t> </a:t>
            </a:r>
            <a:r>
              <a:rPr lang="en-US" dirty="0" err="1"/>
              <a:t>vybrat</a:t>
            </a:r>
            <a:r>
              <a:rPr lang="en-US" dirty="0"/>
              <a:t> </a:t>
            </a:r>
            <a:r>
              <a:rPr lang="en-US" dirty="0" err="1"/>
              <a:t>termín</a:t>
            </a:r>
            <a:r>
              <a:rPr lang="en-US" dirty="0"/>
              <a:t> </a:t>
            </a:r>
            <a:r>
              <a:rPr lang="en-US" dirty="0" err="1"/>
              <a:t>první</a:t>
            </a:r>
            <a:r>
              <a:rPr lang="en-US" dirty="0"/>
              <a:t> </a:t>
            </a:r>
            <a:r>
              <a:rPr lang="en-US" dirty="0" err="1"/>
              <a:t>schůzky</a:t>
            </a:r>
            <a:endParaRPr dirty="0"/>
          </a:p>
        </p:txBody>
      </p:sp>
      <p:cxnSp>
        <p:nvCxnSpPr>
          <p:cNvPr id="310" name="Google Shape;310;p19"/>
          <p:cNvCxnSpPr/>
          <p:nvPr/>
        </p:nvCxnSpPr>
        <p:spPr>
          <a:xfrm>
            <a:off x="1566094" y="4072495"/>
            <a:ext cx="1326862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2956" y="3429000"/>
            <a:ext cx="7108049" cy="128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CVT test</a:t>
            </a:r>
            <a:endParaRPr/>
          </a:p>
        </p:txBody>
      </p:sp>
      <p:sp>
        <p:nvSpPr>
          <p:cNvPr id="317" name="Google Shape;317;p14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318" name="Google Shape;318;p14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19" name="Google Shape;319;p14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Centrum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výpočetní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techniky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dirty="0"/>
              <a:t>–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provozní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řád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Test </a:t>
            </a:r>
            <a:r>
              <a:rPr lang="en-US" dirty="0" err="1"/>
              <a:t>najdete</a:t>
            </a:r>
            <a:r>
              <a:rPr lang="en-US" dirty="0"/>
              <a:t> </a:t>
            </a:r>
            <a:r>
              <a:rPr lang="en-US" b="1" u="sng" dirty="0">
                <a:solidFill>
                  <a:schemeClr val="hlink"/>
                </a:solidFill>
                <a:hlinkClick r:id="rId5"/>
              </a:rPr>
              <a:t>v e-</a:t>
            </a:r>
            <a:r>
              <a:rPr lang="en-US" b="1" u="sng" dirty="0" err="1">
                <a:solidFill>
                  <a:schemeClr val="hlink"/>
                </a:solidFill>
                <a:hlinkClick r:id="rId5"/>
              </a:rPr>
              <a:t>learningu</a:t>
            </a:r>
            <a:r>
              <a:rPr lang="en-US" b="1" dirty="0"/>
              <a:t> </a:t>
            </a:r>
            <a:r>
              <a:rPr lang="en-US" dirty="0" err="1"/>
              <a:t>předmětu</a:t>
            </a:r>
            <a:r>
              <a:rPr lang="en-US" dirty="0"/>
              <a:t> </a:t>
            </a:r>
            <a:r>
              <a:rPr lang="en-US" b="1" dirty="0"/>
              <a:t>IZP</a:t>
            </a:r>
            <a:r>
              <a:rPr lang="en-US" dirty="0"/>
              <a:t> (ale s </a:t>
            </a:r>
            <a:r>
              <a:rPr lang="en-US" dirty="0" err="1"/>
              <a:t>programováním</a:t>
            </a:r>
            <a:r>
              <a:rPr lang="en-US" dirty="0"/>
              <a:t> </a:t>
            </a:r>
            <a:r>
              <a:rPr lang="en-US" dirty="0" err="1"/>
              <a:t>opravdu</a:t>
            </a:r>
            <a:r>
              <a:rPr lang="en-US" dirty="0"/>
              <a:t> </a:t>
            </a:r>
            <a:r>
              <a:rPr lang="en-US" dirty="0" err="1"/>
              <a:t>nesouvisí</a:t>
            </a:r>
            <a:r>
              <a:rPr lang="en-US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Vyplnit</a:t>
            </a:r>
            <a:r>
              <a:rPr lang="en-US" dirty="0"/>
              <a:t> </a:t>
            </a:r>
            <a:r>
              <a:rPr lang="en-US" dirty="0" err="1"/>
              <a:t>hned</a:t>
            </a:r>
            <a:r>
              <a:rPr lang="en-US" dirty="0"/>
              <a:t> po </a:t>
            </a:r>
            <a:r>
              <a:rPr lang="en-US" dirty="0" err="1"/>
              <a:t>školení</a:t>
            </a:r>
            <a:r>
              <a:rPr lang="en-US" dirty="0"/>
              <a:t> (</a:t>
            </a:r>
            <a:r>
              <a:rPr lang="en-US" dirty="0" err="1"/>
              <a:t>nejpozději</a:t>
            </a:r>
            <a:r>
              <a:rPr lang="en-US" dirty="0"/>
              <a:t> </a:t>
            </a:r>
            <a:r>
              <a:rPr lang="en-US" dirty="0" err="1"/>
              <a:t>před</a:t>
            </a:r>
            <a:r>
              <a:rPr lang="en-US" dirty="0"/>
              <a:t> </a:t>
            </a:r>
            <a:r>
              <a:rPr lang="en-US" dirty="0" err="1"/>
              <a:t>prvním</a:t>
            </a:r>
            <a:r>
              <a:rPr lang="en-US" dirty="0"/>
              <a:t> IZP </a:t>
            </a:r>
            <a:r>
              <a:rPr lang="en-US" dirty="0" err="1"/>
              <a:t>cvičením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320" name="Google Shape;320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3459" y="3289455"/>
            <a:ext cx="5501741" cy="308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57708" y="4132114"/>
            <a:ext cx="2039885" cy="1401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14"/>
          <p:cNvCxnSpPr/>
          <p:nvPr/>
        </p:nvCxnSpPr>
        <p:spPr>
          <a:xfrm flipH="1">
            <a:off x="5578764" y="2660073"/>
            <a:ext cx="517236" cy="629382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3" name="Google Shape;323;p14"/>
          <p:cNvCxnSpPr/>
          <p:nvPr/>
        </p:nvCxnSpPr>
        <p:spPr>
          <a:xfrm>
            <a:off x="486597" y="6247818"/>
            <a:ext cx="1326862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Test znalostí programování</a:t>
            </a:r>
            <a:endParaRPr/>
          </a:p>
        </p:txBody>
      </p:sp>
      <p:sp>
        <p:nvSpPr>
          <p:cNvPr id="329" name="Google Shape;329;p54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330" name="Google Shape;330;p54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31" name="Google Shape;331;p54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Test </a:t>
            </a:r>
            <a:r>
              <a:rPr lang="en-US" dirty="0" err="1"/>
              <a:t>najdete</a:t>
            </a:r>
            <a:r>
              <a:rPr lang="en-US" dirty="0"/>
              <a:t> </a:t>
            </a:r>
            <a:r>
              <a:rPr lang="en-US" b="1" u="sng" dirty="0">
                <a:solidFill>
                  <a:schemeClr val="hlink"/>
                </a:solidFill>
                <a:hlinkClick r:id="rId3"/>
              </a:rPr>
              <a:t>v e-</a:t>
            </a:r>
            <a:r>
              <a:rPr lang="en-US" b="1" u="sng" dirty="0" err="1">
                <a:solidFill>
                  <a:schemeClr val="hlink"/>
                </a:solidFill>
                <a:hlinkClick r:id="rId3"/>
              </a:rPr>
              <a:t>learningu</a:t>
            </a:r>
            <a:r>
              <a:rPr lang="en-US" b="1" dirty="0"/>
              <a:t> </a:t>
            </a:r>
            <a:r>
              <a:rPr lang="en-US" dirty="0" err="1"/>
              <a:t>předmětu</a:t>
            </a:r>
            <a:r>
              <a:rPr lang="en-US" dirty="0"/>
              <a:t> </a:t>
            </a:r>
            <a:r>
              <a:rPr lang="en-US" b="1" dirty="0"/>
              <a:t>IZP</a:t>
            </a:r>
            <a:r>
              <a:rPr lang="en-US" dirty="0"/>
              <a:t> (ten s </a:t>
            </a:r>
            <a:r>
              <a:rPr lang="en-US" dirty="0" err="1"/>
              <a:t>programováním</a:t>
            </a:r>
            <a:r>
              <a:rPr lang="en-US" dirty="0"/>
              <a:t> </a:t>
            </a:r>
            <a:r>
              <a:rPr lang="en-US" dirty="0" err="1"/>
              <a:t>souvisí</a:t>
            </a:r>
            <a:r>
              <a:rPr lang="en-US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 err="1"/>
              <a:t>Doporučí</a:t>
            </a:r>
            <a:r>
              <a:rPr lang="en-US" b="1" dirty="0"/>
              <a:t> </a:t>
            </a:r>
            <a:r>
              <a:rPr lang="en-US" dirty="0" err="1"/>
              <a:t>vám</a:t>
            </a:r>
            <a:r>
              <a:rPr lang="en-US" dirty="0"/>
              <a:t>, </a:t>
            </a:r>
            <a:r>
              <a:rPr lang="en-US" dirty="0" err="1"/>
              <a:t>jestli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(</a:t>
            </a:r>
            <a:r>
              <a:rPr lang="en-US" dirty="0" err="1"/>
              <a:t>zítra</a:t>
            </a:r>
            <a:r>
              <a:rPr lang="en-US" dirty="0"/>
              <a:t>) </a:t>
            </a:r>
            <a:r>
              <a:rPr lang="en-US" b="1" dirty="0" err="1"/>
              <a:t>zapsat</a:t>
            </a:r>
            <a:r>
              <a:rPr lang="en-US" b="1" dirty="0"/>
              <a:t> </a:t>
            </a:r>
            <a:r>
              <a:rPr lang="en-US" b="1" dirty="0" err="1"/>
              <a:t>předmět</a:t>
            </a:r>
            <a:r>
              <a:rPr lang="en-US" b="1" dirty="0"/>
              <a:t> ISC</a:t>
            </a:r>
            <a:r>
              <a:rPr lang="en-US" dirty="0"/>
              <a:t> (</a:t>
            </a:r>
            <a:r>
              <a:rPr lang="en-US" dirty="0" err="1"/>
              <a:t>Počítačový</a:t>
            </a:r>
            <a:r>
              <a:rPr lang="en-US" dirty="0"/>
              <a:t> </a:t>
            </a:r>
            <a:r>
              <a:rPr lang="en-US" dirty="0" err="1"/>
              <a:t>seminář</a:t>
            </a:r>
            <a:r>
              <a:rPr lang="en-US" dirty="0"/>
              <a:t>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největší</a:t>
            </a:r>
            <a:r>
              <a:rPr lang="en-US" dirty="0"/>
              <a:t> </a:t>
            </a:r>
            <a:r>
              <a:rPr lang="en-US" dirty="0" err="1"/>
              <a:t>základy</a:t>
            </a:r>
            <a:r>
              <a:rPr lang="en-US" dirty="0"/>
              <a:t> </a:t>
            </a:r>
            <a:r>
              <a:rPr lang="en-US" dirty="0" err="1"/>
              <a:t>programování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v IZP (</a:t>
            </a:r>
            <a:r>
              <a:rPr lang="en-US" dirty="0" err="1"/>
              <a:t>asi</a:t>
            </a:r>
            <a:r>
              <a:rPr lang="en-US" dirty="0"/>
              <a:t>?) </a:t>
            </a:r>
            <a:r>
              <a:rPr lang="en-US" dirty="0" err="1"/>
              <a:t>nebudou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Vyplnit</a:t>
            </a:r>
            <a:r>
              <a:rPr lang="en-US" dirty="0"/>
              <a:t> </a:t>
            </a:r>
            <a:r>
              <a:rPr lang="en-US" dirty="0" err="1"/>
              <a:t>hned</a:t>
            </a:r>
            <a:r>
              <a:rPr lang="en-US" dirty="0"/>
              <a:t> po </a:t>
            </a:r>
            <a:r>
              <a:rPr lang="en-US" dirty="0" err="1"/>
              <a:t>školení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Informace o předmětech</a:t>
            </a:r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339" name="Google Shape;339;p20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 dirty="0" err="1"/>
              <a:t>Dozvíte</a:t>
            </a:r>
            <a:r>
              <a:rPr lang="en-US" b="1" dirty="0"/>
              <a:t> se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prvních</a:t>
            </a:r>
            <a:r>
              <a:rPr lang="en-US" b="1" dirty="0"/>
              <a:t> </a:t>
            </a:r>
            <a:r>
              <a:rPr lang="en-US" b="1" dirty="0" err="1"/>
              <a:t>přednáškách</a:t>
            </a:r>
            <a:r>
              <a:rPr lang="en-US" b="1" dirty="0"/>
              <a:t>!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Wiki a </a:t>
            </a:r>
            <a:r>
              <a:rPr lang="en-US" dirty="0" err="1"/>
              <a:t>soubory</a:t>
            </a:r>
            <a:r>
              <a:rPr lang="en-US" dirty="0"/>
              <a:t> </a:t>
            </a:r>
            <a:r>
              <a:rPr lang="en-US" dirty="0" err="1"/>
              <a:t>předmětu</a:t>
            </a:r>
            <a:r>
              <a:rPr lang="en-US" dirty="0"/>
              <a:t> v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e-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learningu</a:t>
            </a:r>
            <a:r>
              <a:rPr lang="en-US" dirty="0"/>
              <a:t> (Moodle)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4"/>
              </a:rPr>
              <a:t>Elektronický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index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Detail </a:t>
            </a:r>
            <a:r>
              <a:rPr lang="en-US" dirty="0" err="1"/>
              <a:t>předmětu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po </a:t>
            </a:r>
            <a:r>
              <a:rPr lang="en-US" dirty="0" err="1"/>
              <a:t>kliknutí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i="1" dirty="0" err="1"/>
              <a:t>název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Karta </a:t>
            </a:r>
            <a:r>
              <a:rPr lang="en-US" dirty="0" err="1"/>
              <a:t>předmětu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po </a:t>
            </a:r>
            <a:r>
              <a:rPr lang="en-US" dirty="0" err="1"/>
              <a:t>kliknutí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i="1" dirty="0" err="1"/>
              <a:t>zkratku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Veřejné</a:t>
            </a:r>
            <a:r>
              <a:rPr lang="en-US" dirty="0"/>
              <a:t> a </a:t>
            </a:r>
            <a:r>
              <a:rPr lang="en-US" dirty="0" err="1"/>
              <a:t>privátní</a:t>
            </a:r>
            <a:r>
              <a:rPr lang="en-US" dirty="0"/>
              <a:t> </a:t>
            </a:r>
            <a:r>
              <a:rPr lang="en-US" dirty="0" err="1"/>
              <a:t>stránky</a:t>
            </a:r>
            <a:r>
              <a:rPr lang="en-US" dirty="0"/>
              <a:t> </a:t>
            </a:r>
            <a:r>
              <a:rPr lang="en-US" dirty="0" err="1"/>
              <a:t>předmětu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Měly</a:t>
            </a:r>
            <a:r>
              <a:rPr lang="en-US" dirty="0"/>
              <a:t> by </a:t>
            </a:r>
            <a:r>
              <a:rPr lang="en-US" dirty="0" err="1"/>
              <a:t>být</a:t>
            </a:r>
            <a:r>
              <a:rPr lang="en-US" dirty="0"/>
              <a:t> </a:t>
            </a:r>
            <a:r>
              <a:rPr lang="en-US" dirty="0" err="1"/>
              <a:t>odkazy</a:t>
            </a:r>
            <a:r>
              <a:rPr lang="en-US" dirty="0"/>
              <a:t> v e-</a:t>
            </a:r>
            <a:r>
              <a:rPr lang="en-US" dirty="0" err="1"/>
              <a:t>learningu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v </a:t>
            </a:r>
            <a:r>
              <a:rPr lang="en-US" dirty="0" err="1"/>
              <a:t>kartě</a:t>
            </a:r>
            <a:r>
              <a:rPr lang="en-US" dirty="0"/>
              <a:t> </a:t>
            </a:r>
            <a:r>
              <a:rPr lang="en-US" dirty="0" err="1"/>
              <a:t>předmětu</a:t>
            </a:r>
            <a:r>
              <a:rPr lang="en-US" dirty="0"/>
              <a:t> (</a:t>
            </a:r>
            <a:r>
              <a:rPr lang="en-US" dirty="0" err="1"/>
              <a:t>snad</a:t>
            </a:r>
            <a:r>
              <a:rPr lang="en-US" dirty="0"/>
              <a:t>… </a:t>
            </a:r>
            <a:r>
              <a:rPr lang="en-US" dirty="0" err="1"/>
              <a:t>obvykle</a:t>
            </a:r>
            <a:r>
              <a:rPr lang="en-US" dirty="0"/>
              <a:t>…)</a:t>
            </a:r>
            <a:endParaRPr i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5"/>
              </a:rPr>
              <a:t>Aktuality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 z </a:t>
            </a:r>
            <a:r>
              <a:rPr lang="en-US" u="sng" dirty="0" err="1">
                <a:solidFill>
                  <a:schemeClr val="hlink"/>
                </a:solidFill>
                <a:hlinkClick r:id="rId5"/>
              </a:rPr>
              <a:t>předmětu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Karta </a:t>
            </a:r>
            <a:r>
              <a:rPr lang="en-US" dirty="0" err="1"/>
              <a:t>předmětu</a:t>
            </a:r>
            <a:r>
              <a:rPr lang="en-US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webu</a:t>
            </a:r>
            <a:r>
              <a:rPr lang="en-US" b="1" dirty="0"/>
              <a:t> FIT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Google </a:t>
            </a:r>
            <a:r>
              <a:rPr lang="en-US" dirty="0" err="1"/>
              <a:t>pomůže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může</a:t>
            </a:r>
            <a:r>
              <a:rPr lang="en-US" dirty="0"/>
              <a:t> tam </a:t>
            </a:r>
            <a:r>
              <a:rPr lang="en-US" dirty="0" err="1"/>
              <a:t>být</a:t>
            </a:r>
            <a:r>
              <a:rPr lang="en-US" dirty="0"/>
              <a:t> </a:t>
            </a:r>
            <a:r>
              <a:rPr lang="en-US" dirty="0" err="1"/>
              <a:t>něco</a:t>
            </a:r>
            <a:r>
              <a:rPr lang="en-US" dirty="0"/>
              <a:t> </a:t>
            </a:r>
            <a:r>
              <a:rPr lang="en-US" dirty="0" err="1"/>
              <a:t>navíc</a:t>
            </a:r>
            <a:r>
              <a:rPr lang="en-US" dirty="0"/>
              <a:t> – </a:t>
            </a:r>
            <a:r>
              <a:rPr lang="en-US" b="1" dirty="0" err="1"/>
              <a:t>aktuality</a:t>
            </a:r>
            <a:r>
              <a:rPr lang="en-US" dirty="0"/>
              <a:t> (‘: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Informace o předmětech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Matematiky</a:t>
            </a:r>
            <a:r>
              <a:rPr lang="en-US" dirty="0"/>
              <a:t> </a:t>
            </a:r>
            <a:r>
              <a:rPr lang="en-US" b="1" dirty="0"/>
              <a:t>IDM</a:t>
            </a:r>
            <a:r>
              <a:rPr lang="en-US" dirty="0"/>
              <a:t> a </a:t>
            </a:r>
            <a:r>
              <a:rPr lang="en-US" b="1" dirty="0"/>
              <a:t>ILG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web doc. </a:t>
            </a:r>
            <a:r>
              <a:rPr lang="en-US" dirty="0" err="1"/>
              <a:t>Hliněné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https://www.umat.fekt.vut.cz/~hlinena/vyuka-IDM.html</a:t>
            </a:r>
            <a:endParaRPr u="sng" dirty="0">
              <a:solidFill>
                <a:schemeClr val="hlink"/>
              </a:solidFill>
              <a:hlinkClick r:id="rId4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https://www.umat.fekt.vut.cz/~hlinena/vyuka-ILG.html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odkazy</a:t>
            </a:r>
            <a:r>
              <a:rPr lang="en-US" dirty="0"/>
              <a:t> </a:t>
            </a:r>
            <a:r>
              <a:rPr lang="en-US" dirty="0" err="1"/>
              <a:t>najdete</a:t>
            </a:r>
            <a:r>
              <a:rPr lang="en-US" dirty="0"/>
              <a:t> </a:t>
            </a:r>
            <a:r>
              <a:rPr lang="en-US" dirty="0" err="1"/>
              <a:t>také</a:t>
            </a:r>
            <a:r>
              <a:rPr lang="en-US" dirty="0"/>
              <a:t> v </a:t>
            </a:r>
            <a:r>
              <a:rPr lang="en-US" dirty="0" err="1"/>
              <a:t>kartách</a:t>
            </a:r>
            <a:r>
              <a:rPr lang="en-US" dirty="0"/>
              <a:t> </a:t>
            </a:r>
            <a:r>
              <a:rPr lang="en-US" dirty="0" err="1"/>
              <a:t>předmětů</a:t>
            </a:r>
            <a:r>
              <a:rPr lang="en-US" dirty="0"/>
              <a:t> (Google „fit </a:t>
            </a:r>
            <a:r>
              <a:rPr lang="en-US" dirty="0" err="1"/>
              <a:t>vut</a:t>
            </a:r>
            <a:r>
              <a:rPr lang="en-US" dirty="0"/>
              <a:t> </a:t>
            </a:r>
            <a:r>
              <a:rPr lang="en-US" dirty="0" err="1"/>
              <a:t>idm</a:t>
            </a:r>
            <a:r>
              <a:rPr lang="en-US" dirty="0"/>
              <a:t>“ </a:t>
            </a:r>
            <a:r>
              <a:rPr lang="en-US" dirty="0" err="1"/>
              <a:t>nebo</a:t>
            </a:r>
            <a:r>
              <a:rPr lang="en-US" dirty="0"/>
              <a:t> el. index)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v </a:t>
            </a:r>
            <a:r>
              <a:rPr lang="en-US" dirty="0" err="1"/>
              <a:t>obou</a:t>
            </a:r>
            <a:r>
              <a:rPr lang="en-US" dirty="0"/>
              <a:t> </a:t>
            </a:r>
            <a:r>
              <a:rPr lang="en-US" b="1" dirty="0" err="1"/>
              <a:t>přečíst</a:t>
            </a:r>
            <a:r>
              <a:rPr lang="en-US" dirty="0"/>
              <a:t> „</a:t>
            </a:r>
            <a:r>
              <a:rPr lang="en-US" dirty="0" err="1"/>
              <a:t>Rozpis</a:t>
            </a:r>
            <a:r>
              <a:rPr lang="en-US" dirty="0"/>
              <a:t> </a:t>
            </a:r>
            <a:r>
              <a:rPr lang="en-US" dirty="0" err="1"/>
              <a:t>cvičení</a:t>
            </a:r>
            <a:r>
              <a:rPr lang="en-US" dirty="0"/>
              <a:t> a </a:t>
            </a:r>
            <a:r>
              <a:rPr lang="en-US" dirty="0" err="1"/>
              <a:t>důležité</a:t>
            </a:r>
            <a:r>
              <a:rPr lang="en-US" dirty="0"/>
              <a:t> </a:t>
            </a:r>
            <a:r>
              <a:rPr lang="en-US" dirty="0" err="1"/>
              <a:t>informace</a:t>
            </a:r>
            <a:r>
              <a:rPr lang="en-US" dirty="0"/>
              <a:t> o </a:t>
            </a:r>
            <a:r>
              <a:rPr lang="en-US" dirty="0" err="1"/>
              <a:t>bodování</a:t>
            </a:r>
            <a:r>
              <a:rPr lang="en-US" dirty="0"/>
              <a:t>…“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Angličtiny</a:t>
            </a:r>
            <a:endParaRPr/>
          </a:p>
        </p:txBody>
      </p:sp>
      <p:sp>
        <p:nvSpPr>
          <p:cNvPr id="353" name="Google Shape;353;p31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354" name="Google Shape;354;p31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355" name="Google Shape;355;p31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6474249" cy="596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máte</a:t>
            </a:r>
            <a:r>
              <a:rPr lang="en-US" dirty="0"/>
              <a:t> </a:t>
            </a:r>
            <a:r>
              <a:rPr lang="en-US" dirty="0" err="1"/>
              <a:t>certifikát</a:t>
            </a:r>
            <a:r>
              <a:rPr lang="en-US" dirty="0"/>
              <a:t>,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nechte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si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jej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uznat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Jinak</a:t>
            </a:r>
            <a:r>
              <a:rPr lang="en-US" dirty="0"/>
              <a:t> v IS VUT </a:t>
            </a:r>
            <a:r>
              <a:rPr lang="en-US" b="1" u="sng" dirty="0" err="1">
                <a:solidFill>
                  <a:schemeClr val="hlink"/>
                </a:solidFill>
                <a:hlinkClick r:id="rId4"/>
              </a:rPr>
              <a:t>vyplňte</a:t>
            </a:r>
            <a:r>
              <a:rPr lang="en-US" b="1" u="sng" dirty="0">
                <a:solidFill>
                  <a:schemeClr val="hlink"/>
                </a:solidFill>
                <a:hlinkClick r:id="rId4"/>
              </a:rPr>
              <a:t> test</a:t>
            </a:r>
            <a:r>
              <a:rPr lang="en-US" b="1" dirty="0"/>
              <a:t> </a:t>
            </a:r>
            <a:r>
              <a:rPr lang="en-US" dirty="0"/>
              <a:t>do 30. 11. 2022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Pět</a:t>
            </a:r>
            <a:r>
              <a:rPr lang="en-US" dirty="0"/>
              <a:t> </a:t>
            </a:r>
            <a:r>
              <a:rPr lang="en-US" dirty="0" err="1"/>
              <a:t>úrovní</a:t>
            </a:r>
            <a:r>
              <a:rPr lang="en-US" dirty="0"/>
              <a:t> a </a:t>
            </a:r>
            <a:r>
              <a:rPr lang="en-US" dirty="0" err="1"/>
              <a:t>předmětů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BAN1/2/3/4 + AIT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V </a:t>
            </a:r>
            <a:r>
              <a:rPr lang="en-US" dirty="0" err="1"/>
              <a:t>Bc</a:t>
            </a:r>
            <a:r>
              <a:rPr lang="en-US" dirty="0"/>
              <a:t>. </a:t>
            </a:r>
            <a:r>
              <a:rPr lang="en-US" dirty="0" err="1"/>
              <a:t>studiu</a:t>
            </a:r>
            <a:r>
              <a:rPr lang="en-US" dirty="0"/>
              <a:t> </a:t>
            </a:r>
            <a:r>
              <a:rPr lang="en-US" dirty="0" err="1"/>
              <a:t>nutné</a:t>
            </a:r>
            <a:r>
              <a:rPr lang="en-US" dirty="0"/>
              <a:t> </a:t>
            </a:r>
            <a:r>
              <a:rPr lang="en-US" dirty="0" err="1"/>
              <a:t>dosáhnout</a:t>
            </a:r>
            <a:r>
              <a:rPr lang="en-US" dirty="0"/>
              <a:t> BAN4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Předmět</a:t>
            </a:r>
            <a:r>
              <a:rPr lang="en-US" dirty="0"/>
              <a:t> </a:t>
            </a:r>
            <a:r>
              <a:rPr lang="en-US" dirty="0" err="1"/>
              <a:t>podle</a:t>
            </a:r>
            <a:r>
              <a:rPr lang="en-US" dirty="0"/>
              <a:t> </a:t>
            </a:r>
            <a:r>
              <a:rPr lang="en-US" dirty="0" err="1"/>
              <a:t>výsledku</a:t>
            </a:r>
            <a:r>
              <a:rPr lang="en-US" dirty="0"/>
              <a:t> </a:t>
            </a:r>
            <a:r>
              <a:rPr lang="en-US" dirty="0" err="1"/>
              <a:t>testu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zapíšete</a:t>
            </a:r>
            <a:r>
              <a:rPr lang="en-US" dirty="0"/>
              <a:t> </a:t>
            </a:r>
            <a:r>
              <a:rPr lang="en-US" dirty="0" err="1"/>
              <a:t>sami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Buď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b="1" dirty="0" err="1"/>
              <a:t>teď</a:t>
            </a:r>
            <a:r>
              <a:rPr lang="en-US" dirty="0"/>
              <a:t>,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až</a:t>
            </a:r>
            <a:r>
              <a:rPr lang="en-US" dirty="0"/>
              <a:t> </a:t>
            </a:r>
            <a:r>
              <a:rPr lang="en-US" b="1" dirty="0" err="1"/>
              <a:t>při</a:t>
            </a:r>
            <a:r>
              <a:rPr lang="en-US" b="1" dirty="0"/>
              <a:t> </a:t>
            </a:r>
            <a:r>
              <a:rPr lang="en-US" b="1" dirty="0" err="1"/>
              <a:t>lednových</a:t>
            </a:r>
            <a:r>
              <a:rPr lang="en-US" b="1" dirty="0"/>
              <a:t> </a:t>
            </a:r>
            <a:r>
              <a:rPr lang="en-US" b="1" dirty="0" err="1"/>
              <a:t>registracích</a:t>
            </a:r>
            <a:r>
              <a:rPr lang="en-US" b="1" dirty="0"/>
              <a:t> </a:t>
            </a:r>
            <a:r>
              <a:rPr lang="en-US" dirty="0"/>
              <a:t>(je to </a:t>
            </a:r>
            <a:r>
              <a:rPr lang="en-US" dirty="0" err="1"/>
              <a:t>celkem</a:t>
            </a:r>
            <a:r>
              <a:rPr lang="en-US" dirty="0"/>
              <a:t> </a:t>
            </a:r>
            <a:r>
              <a:rPr lang="en-US" dirty="0" err="1"/>
              <a:t>jedno</a:t>
            </a:r>
            <a:r>
              <a:rPr lang="en-US" dirty="0"/>
              <a:t>, ale </a:t>
            </a:r>
            <a:r>
              <a:rPr lang="en-US" dirty="0" err="1"/>
              <a:t>radši</a:t>
            </a:r>
            <a:r>
              <a:rPr lang="en-US" dirty="0"/>
              <a:t> </a:t>
            </a:r>
            <a:r>
              <a:rPr lang="en-US" dirty="0" err="1"/>
              <a:t>dřív</a:t>
            </a:r>
            <a:r>
              <a:rPr lang="en-US" dirty="0"/>
              <a:t>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Zobrazí</a:t>
            </a:r>
            <a:r>
              <a:rPr lang="en-US" dirty="0"/>
              <a:t> se </a:t>
            </a:r>
            <a:r>
              <a:rPr lang="en-US" dirty="0" err="1"/>
              <a:t>vám</a:t>
            </a:r>
            <a:r>
              <a:rPr lang="en-US" dirty="0"/>
              <a:t> </a:t>
            </a:r>
            <a:r>
              <a:rPr lang="en-US" b="1" dirty="0"/>
              <a:t>v </a:t>
            </a:r>
            <a:r>
              <a:rPr lang="en-US" b="1" dirty="0" err="1"/>
              <a:t>Registracích</a:t>
            </a:r>
            <a:r>
              <a:rPr lang="en-US" b="1" dirty="0"/>
              <a:t> </a:t>
            </a:r>
            <a:r>
              <a:rPr lang="en-US" b="1" dirty="0" err="1"/>
              <a:t>předmětů</a:t>
            </a:r>
            <a:endParaRPr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dk1"/>
                </a:solidFill>
              </a:rPr>
              <a:t>Ale </a:t>
            </a:r>
            <a:r>
              <a:rPr lang="en-US" dirty="0" err="1">
                <a:solidFill>
                  <a:schemeClr val="dk1"/>
                </a:solidFill>
              </a:rPr>
              <a:t>existují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alternativy</a:t>
            </a:r>
            <a:r>
              <a:rPr lang="en-US" dirty="0">
                <a:solidFill>
                  <a:schemeClr val="dk1"/>
                </a:solidFill>
              </a:rPr>
              <a:t>…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 rotWithShape="1">
          <a:blip r:embed="rId5">
            <a:alphaModFix/>
          </a:blip>
          <a:srcRect l="2898" t="663" r="59491" b="24159"/>
          <a:stretch/>
        </p:blipFill>
        <p:spPr>
          <a:xfrm>
            <a:off x="7332368" y="715166"/>
            <a:ext cx="4336976" cy="4678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1"/>
          <p:cNvCxnSpPr/>
          <p:nvPr/>
        </p:nvCxnSpPr>
        <p:spPr>
          <a:xfrm rot="5400000" flipH="1">
            <a:off x="9701393" y="4961555"/>
            <a:ext cx="550500" cy="531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58" name="Google Shape;358;p31"/>
          <p:cNvPicPr preferRelativeResize="0"/>
          <p:nvPr/>
        </p:nvPicPr>
        <p:blipFill rotWithShape="1">
          <a:blip r:embed="rId6">
            <a:alphaModFix/>
          </a:blip>
          <a:srcRect l="-1" r="2092"/>
          <a:stretch/>
        </p:blipFill>
        <p:spPr>
          <a:xfrm>
            <a:off x="7142016" y="715167"/>
            <a:ext cx="1437999" cy="5727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1"/>
          <p:cNvCxnSpPr/>
          <p:nvPr/>
        </p:nvCxnSpPr>
        <p:spPr>
          <a:xfrm>
            <a:off x="6642340" y="6283305"/>
            <a:ext cx="499676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Angličtiny</a:t>
            </a:r>
            <a:endParaRPr/>
          </a:p>
        </p:txBody>
      </p:sp>
      <p:sp>
        <p:nvSpPr>
          <p:cNvPr id="365" name="Google Shape;365;p55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366" name="Google Shape;366;p55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1"/>
          </p:nvPr>
        </p:nvSpPr>
        <p:spPr>
          <a:xfrm>
            <a:off x="510751" y="715166"/>
            <a:ext cx="6474249" cy="60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Pokud</a:t>
            </a:r>
            <a:r>
              <a:rPr lang="en-US" dirty="0">
                <a:solidFill>
                  <a:schemeClr val="dk1"/>
                </a:solidFill>
              </a:rPr>
              <a:t> se s </a:t>
            </a:r>
            <a:r>
              <a:rPr lang="en-US" dirty="0" err="1">
                <a:solidFill>
                  <a:schemeClr val="dk1"/>
                </a:solidFill>
              </a:rPr>
              <a:t>angličtinou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nechcete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trápit</a:t>
            </a:r>
            <a:r>
              <a:rPr lang="en-US" dirty="0">
                <a:solidFill>
                  <a:schemeClr val="dk1"/>
                </a:solidFill>
              </a:rPr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b="1" dirty="0">
                <a:solidFill>
                  <a:schemeClr val="dk1"/>
                </a:solidFill>
              </a:rPr>
              <a:t>ZAN4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nebo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>
                <a:solidFill>
                  <a:schemeClr val="dk1"/>
                </a:solidFill>
              </a:rPr>
              <a:t>GEN </a:t>
            </a:r>
            <a:r>
              <a:rPr lang="en-US" dirty="0">
                <a:solidFill>
                  <a:schemeClr val="dk1"/>
                </a:solidFill>
              </a:rPr>
              <a:t>– </a:t>
            </a:r>
            <a:r>
              <a:rPr lang="en-US" dirty="0" err="1">
                <a:solidFill>
                  <a:schemeClr val="dk1"/>
                </a:solidFill>
              </a:rPr>
              <a:t>jednorázové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zkoušky</a:t>
            </a:r>
            <a:r>
              <a:rPr lang="en-US" dirty="0">
                <a:solidFill>
                  <a:schemeClr val="dk1"/>
                </a:solidFill>
              </a:rPr>
              <a:t> (</a:t>
            </a:r>
            <a:r>
              <a:rPr lang="en-US" dirty="0" err="1">
                <a:solidFill>
                  <a:schemeClr val="dk1"/>
                </a:solidFill>
              </a:rPr>
              <a:t>možné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už</a:t>
            </a:r>
            <a:r>
              <a:rPr lang="en-US" dirty="0">
                <a:solidFill>
                  <a:schemeClr val="dk1"/>
                </a:solidFill>
              </a:rPr>
              <a:t> v 1. </a:t>
            </a:r>
            <a:r>
              <a:rPr lang="en-US" dirty="0" err="1">
                <a:solidFill>
                  <a:schemeClr val="dk1"/>
                </a:solidFill>
              </a:rPr>
              <a:t>semestru</a:t>
            </a:r>
            <a:r>
              <a:rPr lang="en-US" dirty="0">
                <a:solidFill>
                  <a:schemeClr val="dk1"/>
                </a:solidFill>
              </a:rPr>
              <a:t>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solidFill>
                  <a:schemeClr val="dk1"/>
                </a:solidFill>
              </a:rPr>
              <a:t>TEST VYPLŇTE CO </a:t>
            </a:r>
            <a:r>
              <a:rPr lang="en-US" b="1" dirty="0">
                <a:solidFill>
                  <a:schemeClr val="dk1"/>
                </a:solidFill>
              </a:rPr>
              <a:t>NEJDŘÍV</a:t>
            </a:r>
            <a:r>
              <a:rPr lang="en-US" dirty="0">
                <a:solidFill>
                  <a:schemeClr val="dk1"/>
                </a:solidFill>
              </a:rPr>
              <a:t> – </a:t>
            </a:r>
            <a:r>
              <a:rPr lang="en-US" dirty="0" err="1">
                <a:solidFill>
                  <a:schemeClr val="dk1"/>
                </a:solidFill>
              </a:rPr>
              <a:t>aspoň</a:t>
            </a:r>
            <a:r>
              <a:rPr lang="en-US" dirty="0">
                <a:solidFill>
                  <a:schemeClr val="dk1"/>
                </a:solidFill>
              </a:rPr>
              <a:t> AIT (51+ b)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Pokud</a:t>
            </a:r>
            <a:r>
              <a:rPr lang="en-US" dirty="0">
                <a:solidFill>
                  <a:schemeClr val="dk1"/>
                </a:solidFill>
              </a:rPr>
              <a:t> to </a:t>
            </a:r>
            <a:r>
              <a:rPr lang="en-US" dirty="0" err="1">
                <a:solidFill>
                  <a:schemeClr val="dk1"/>
                </a:solidFill>
              </a:rPr>
              <a:t>myslíte</a:t>
            </a:r>
            <a:r>
              <a:rPr lang="en-US" dirty="0">
                <a:solidFill>
                  <a:schemeClr val="dk1"/>
                </a:solidFill>
              </a:rPr>
              <a:t> s </a:t>
            </a:r>
            <a:r>
              <a:rPr lang="en-US" dirty="0" err="1">
                <a:solidFill>
                  <a:schemeClr val="dk1"/>
                </a:solidFill>
              </a:rPr>
              <a:t>angličtinou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vážně</a:t>
            </a:r>
            <a:r>
              <a:rPr lang="en-US" dirty="0">
                <a:solidFill>
                  <a:schemeClr val="dk1"/>
                </a:solidFill>
              </a:rPr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dk1"/>
                </a:solidFill>
              </a:rPr>
              <a:t>BPC-PA1/2/3/4: B1-B2/B2/B2-C1/C1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FEKTu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možná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tvrdé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prerekvizity</a:t>
            </a:r>
            <a:r>
              <a:rPr lang="en-US" dirty="0">
                <a:solidFill>
                  <a:schemeClr val="dk1"/>
                </a:solidFill>
              </a:rPr>
              <a:t>? (1-2 a 3-4?)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nejlépe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>
                <a:solidFill>
                  <a:schemeClr val="dk1"/>
                </a:solidFill>
              </a:rPr>
              <a:t>0A9/X</a:t>
            </a:r>
            <a:r>
              <a:rPr lang="en-US" dirty="0">
                <a:solidFill>
                  <a:schemeClr val="dk1"/>
                </a:solidFill>
              </a:rPr>
              <a:t>: C1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FSI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nepovinné</a:t>
            </a:r>
            <a:r>
              <a:rPr lang="en-US" dirty="0">
                <a:solidFill>
                  <a:schemeClr val="dk1"/>
                </a:solidFill>
              </a:rPr>
              <a:t>, ale </a:t>
            </a:r>
            <a:r>
              <a:rPr lang="en-US" dirty="0" err="1">
                <a:solidFill>
                  <a:schemeClr val="dk1"/>
                </a:solidFill>
              </a:rPr>
              <a:t>navazující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obojí</a:t>
            </a:r>
            <a:r>
              <a:rPr lang="en-US" dirty="0">
                <a:solidFill>
                  <a:schemeClr val="dk1"/>
                </a:solidFill>
              </a:rPr>
              <a:t> (</a:t>
            </a:r>
            <a:r>
              <a:rPr lang="en-US" dirty="0" err="1">
                <a:solidFill>
                  <a:schemeClr val="dk1"/>
                </a:solidFill>
              </a:rPr>
              <a:t>správně</a:t>
            </a:r>
            <a:r>
              <a:rPr lang="en-US" dirty="0">
                <a:solidFill>
                  <a:schemeClr val="dk1"/>
                </a:solidFill>
              </a:rPr>
              <a:t>) </a:t>
            </a:r>
            <a:r>
              <a:rPr lang="en-US" dirty="0" err="1">
                <a:solidFill>
                  <a:schemeClr val="dk1"/>
                </a:solidFill>
              </a:rPr>
              <a:t>až</a:t>
            </a:r>
            <a:r>
              <a:rPr lang="en-US" dirty="0">
                <a:solidFill>
                  <a:schemeClr val="dk1"/>
                </a:solidFill>
              </a:rPr>
              <a:t> od 3. </a:t>
            </a:r>
            <a:r>
              <a:rPr lang="en-US" dirty="0" err="1">
                <a:solidFill>
                  <a:schemeClr val="dk1"/>
                </a:solidFill>
              </a:rPr>
              <a:t>semestru</a:t>
            </a:r>
            <a:r>
              <a:rPr lang="en-US" dirty="0">
                <a:solidFill>
                  <a:schemeClr val="dk1"/>
                </a:solidFill>
              </a:rPr>
              <a:t> (</a:t>
            </a:r>
            <a:r>
              <a:rPr lang="en-US" dirty="0" err="1">
                <a:solidFill>
                  <a:schemeClr val="dk1"/>
                </a:solidFill>
              </a:rPr>
              <a:t>zimního</a:t>
            </a:r>
            <a:r>
              <a:rPr lang="en-US" dirty="0">
                <a:solidFill>
                  <a:schemeClr val="dk1"/>
                </a:solidFill>
              </a:rPr>
              <a:t>)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teď</a:t>
            </a:r>
            <a:r>
              <a:rPr lang="en-US" dirty="0">
                <a:solidFill>
                  <a:schemeClr val="dk1"/>
                </a:solidFill>
              </a:rPr>
              <a:t> ani v </a:t>
            </a:r>
            <a:r>
              <a:rPr lang="en-US" dirty="0" err="1">
                <a:solidFill>
                  <a:schemeClr val="dk1"/>
                </a:solidFill>
              </a:rPr>
              <a:t>lednu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nedělat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nic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až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budou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registrace</a:t>
            </a:r>
            <a:r>
              <a:rPr lang="en-US" dirty="0">
                <a:solidFill>
                  <a:schemeClr val="dk1"/>
                </a:solidFill>
              </a:rPr>
              <a:t> pro </a:t>
            </a:r>
            <a:r>
              <a:rPr lang="en-US" dirty="0" err="1">
                <a:solidFill>
                  <a:schemeClr val="dk1"/>
                </a:solidFill>
              </a:rPr>
              <a:t>druhák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objeví</a:t>
            </a:r>
            <a:r>
              <a:rPr lang="en-US" dirty="0">
                <a:solidFill>
                  <a:schemeClr val="dk1"/>
                </a:solidFill>
              </a:rPr>
              <a:t> se tam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nové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angličtiny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 rotWithShape="1">
          <a:blip r:embed="rId3">
            <a:alphaModFix/>
          </a:blip>
          <a:srcRect l="2898" t="663" r="59491" b="24159"/>
          <a:stretch/>
        </p:blipFill>
        <p:spPr>
          <a:xfrm>
            <a:off x="7332368" y="715166"/>
            <a:ext cx="4336976" cy="4678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55"/>
          <p:cNvCxnSpPr/>
          <p:nvPr/>
        </p:nvCxnSpPr>
        <p:spPr>
          <a:xfrm rot="5400000" flipH="1">
            <a:off x="9701393" y="4961555"/>
            <a:ext cx="550500" cy="531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70" name="Google Shape;370;p55"/>
          <p:cNvPicPr preferRelativeResize="0"/>
          <p:nvPr/>
        </p:nvPicPr>
        <p:blipFill rotWithShape="1">
          <a:blip r:embed="rId4">
            <a:alphaModFix/>
          </a:blip>
          <a:srcRect l="-1" r="2092"/>
          <a:stretch/>
        </p:blipFill>
        <p:spPr>
          <a:xfrm>
            <a:off x="7142016" y="715167"/>
            <a:ext cx="1437999" cy="5727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55"/>
          <p:cNvCxnSpPr/>
          <p:nvPr/>
        </p:nvCxnSpPr>
        <p:spPr>
          <a:xfrm>
            <a:off x="6642340" y="6283305"/>
            <a:ext cx="499676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Sporty</a:t>
            </a:r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378" name="Google Shape;378;p28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79" name="Google Shape;379;p28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Centrum </a:t>
            </a:r>
            <a:r>
              <a:rPr lang="en-US" dirty="0" err="1"/>
              <a:t>sportovních</a:t>
            </a:r>
            <a:r>
              <a:rPr lang="en-US" dirty="0"/>
              <a:t> </a:t>
            </a:r>
            <a:r>
              <a:rPr lang="en-US" dirty="0" err="1"/>
              <a:t>aktivit</a:t>
            </a:r>
            <a:r>
              <a:rPr lang="en-US" dirty="0"/>
              <a:t> VUT – CESA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Až</a:t>
            </a:r>
            <a:r>
              <a:rPr lang="en-US" dirty="0"/>
              <a:t> </a:t>
            </a:r>
            <a:r>
              <a:rPr lang="en-US" dirty="0" err="1"/>
              <a:t>dvě</a:t>
            </a:r>
            <a:r>
              <a:rPr lang="en-US" dirty="0"/>
              <a:t> </a:t>
            </a:r>
            <a:r>
              <a:rPr lang="en-US" dirty="0" err="1"/>
              <a:t>hodiny</a:t>
            </a:r>
            <a:r>
              <a:rPr lang="en-US" dirty="0"/>
              <a:t> </a:t>
            </a:r>
            <a:r>
              <a:rPr lang="en-US" dirty="0" err="1"/>
              <a:t>týdně</a:t>
            </a:r>
            <a:r>
              <a:rPr lang="en-US" dirty="0"/>
              <a:t> </a:t>
            </a:r>
            <a:r>
              <a:rPr lang="en-US" dirty="0" err="1"/>
              <a:t>zdarma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Až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kredity</a:t>
            </a:r>
            <a:r>
              <a:rPr lang="en-US" dirty="0"/>
              <a:t> za </a:t>
            </a:r>
            <a:r>
              <a:rPr lang="en-US" dirty="0" err="1"/>
              <a:t>semestr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3"/>
              </a:rPr>
              <a:t>Nabídka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sportů</a:t>
            </a:r>
            <a:r>
              <a:rPr lang="en-US" dirty="0"/>
              <a:t> (</a:t>
            </a:r>
            <a:r>
              <a:rPr lang="en-US" dirty="0" err="1"/>
              <a:t>včetně</a:t>
            </a:r>
            <a:r>
              <a:rPr lang="en-US" dirty="0"/>
              <a:t> </a:t>
            </a:r>
            <a:r>
              <a:rPr lang="en-US" dirty="0" err="1"/>
              <a:t>rozvrhů</a:t>
            </a:r>
            <a:r>
              <a:rPr lang="en-US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4"/>
              </a:rPr>
              <a:t>Registrace</a:t>
            </a:r>
            <a:r>
              <a:rPr lang="en-US" dirty="0"/>
              <a:t> v IS VUT </a:t>
            </a:r>
            <a:r>
              <a:rPr lang="en-US" b="1" dirty="0"/>
              <a:t>19. 9. 2022 </a:t>
            </a:r>
            <a:r>
              <a:rPr lang="en-US" b="1" dirty="0" err="1"/>
              <a:t>ve</a:t>
            </a:r>
            <a:r>
              <a:rPr lang="en-US" b="1" dirty="0"/>
              <a:t> 12:00</a:t>
            </a:r>
            <a:endParaRPr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Pozor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kreditové</a:t>
            </a:r>
            <a:r>
              <a:rPr lang="en-US" dirty="0"/>
              <a:t> </a:t>
            </a:r>
            <a:r>
              <a:rPr lang="en-US" dirty="0" err="1"/>
              <a:t>stropy</a:t>
            </a:r>
            <a:r>
              <a:rPr lang="en-US" dirty="0"/>
              <a:t>!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65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rok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systém</a:t>
            </a:r>
            <a:r>
              <a:rPr lang="en-US" dirty="0"/>
              <a:t> to u </a:t>
            </a:r>
            <a:r>
              <a:rPr lang="en-US" dirty="0" err="1"/>
              <a:t>sportů</a:t>
            </a:r>
            <a:r>
              <a:rPr lang="en-US" dirty="0"/>
              <a:t> </a:t>
            </a:r>
            <a:r>
              <a:rPr lang="en-US" dirty="0" err="1"/>
              <a:t>nekontroluje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pak</a:t>
            </a:r>
            <a:r>
              <a:rPr lang="en-US" dirty="0"/>
              <a:t> by </a:t>
            </a:r>
            <a:r>
              <a:rPr lang="en-US" dirty="0" err="1"/>
              <a:t>vám</a:t>
            </a:r>
            <a:r>
              <a:rPr lang="en-US" dirty="0"/>
              <a:t> </a:t>
            </a:r>
            <a:r>
              <a:rPr lang="en-US" dirty="0" err="1"/>
              <a:t>někdo</a:t>
            </a:r>
            <a:r>
              <a:rPr lang="en-US" dirty="0"/>
              <a:t> </a:t>
            </a:r>
            <a:r>
              <a:rPr lang="en-US" dirty="0" err="1"/>
              <a:t>zrušil</a:t>
            </a:r>
            <a:r>
              <a:rPr lang="en-US" dirty="0"/>
              <a:t> </a:t>
            </a:r>
            <a:r>
              <a:rPr lang="en-US" dirty="0" err="1"/>
              <a:t>nějaký</a:t>
            </a:r>
            <a:r>
              <a:rPr lang="en-US" dirty="0"/>
              <a:t> FIT </a:t>
            </a:r>
            <a:r>
              <a:rPr lang="en-US" dirty="0" err="1"/>
              <a:t>předmět</a:t>
            </a:r>
            <a:r>
              <a:rPr lang="en-US" dirty="0"/>
              <a:t> „z </a:t>
            </a:r>
            <a:r>
              <a:rPr lang="en-US" dirty="0" err="1"/>
              <a:t>moci</a:t>
            </a:r>
            <a:r>
              <a:rPr lang="en-US" dirty="0"/>
              <a:t> </a:t>
            </a:r>
            <a:r>
              <a:rPr lang="en-US" dirty="0" err="1"/>
              <a:t>úřední</a:t>
            </a:r>
            <a:r>
              <a:rPr lang="en-US" dirty="0"/>
              <a:t>“</a:t>
            </a:r>
            <a:endParaRPr dirty="0"/>
          </a:p>
        </p:txBody>
      </p:sp>
      <p:cxnSp>
        <p:nvCxnSpPr>
          <p:cNvPr id="380" name="Google Shape;380;p28"/>
          <p:cNvCxnSpPr/>
          <p:nvPr/>
        </p:nvCxnSpPr>
        <p:spPr>
          <a:xfrm>
            <a:off x="8244748" y="5719609"/>
            <a:ext cx="173355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81" name="Google Shape;38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78298" y="706438"/>
            <a:ext cx="1840719" cy="5765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Obsah dnešního cvičení</a:t>
            </a: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4294967295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Areál</a:t>
            </a:r>
            <a:r>
              <a:rPr lang="en-US" dirty="0"/>
              <a:t> </a:t>
            </a:r>
            <a:r>
              <a:rPr lang="en-US" dirty="0" err="1"/>
              <a:t>fakulty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Klasifikace</a:t>
            </a:r>
            <a:r>
              <a:rPr lang="en-US" dirty="0"/>
              <a:t> </a:t>
            </a:r>
            <a:r>
              <a:rPr lang="en-US" dirty="0" err="1"/>
              <a:t>předmětů</a:t>
            </a:r>
            <a:r>
              <a:rPr lang="en-US" dirty="0"/>
              <a:t> a </a:t>
            </a:r>
            <a:r>
              <a:rPr lang="en-US" dirty="0" err="1"/>
              <a:t>kredity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Univerzitní</a:t>
            </a:r>
            <a:r>
              <a:rPr lang="en-US" dirty="0"/>
              <a:t> </a:t>
            </a:r>
            <a:r>
              <a:rPr lang="en-US" dirty="0" err="1"/>
              <a:t>informační</a:t>
            </a:r>
            <a:r>
              <a:rPr lang="en-US" dirty="0"/>
              <a:t> </a:t>
            </a:r>
            <a:r>
              <a:rPr lang="en-US" dirty="0" err="1"/>
              <a:t>systém</a:t>
            </a:r>
            <a:r>
              <a:rPr lang="en-US" dirty="0"/>
              <a:t> </a:t>
            </a:r>
            <a:r>
              <a:rPr lang="en-US" b="1" dirty="0"/>
              <a:t>IS VUT</a:t>
            </a:r>
            <a:endParaRPr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Připojení</a:t>
            </a:r>
            <a:r>
              <a:rPr lang="en-US" dirty="0"/>
              <a:t> k Wi-Fi</a:t>
            </a:r>
            <a:endParaRPr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Tvorba</a:t>
            </a:r>
            <a:r>
              <a:rPr lang="en-US" dirty="0"/>
              <a:t> </a:t>
            </a:r>
            <a:r>
              <a:rPr lang="en-US" dirty="0" err="1"/>
              <a:t>rozvrhu</a:t>
            </a:r>
            <a:r>
              <a:rPr lang="en-US" dirty="0"/>
              <a:t> – </a:t>
            </a:r>
            <a:r>
              <a:rPr lang="en-US" dirty="0" err="1"/>
              <a:t>registrace</a:t>
            </a:r>
            <a:r>
              <a:rPr lang="en-US" dirty="0"/>
              <a:t> </a:t>
            </a:r>
            <a:r>
              <a:rPr lang="en-US" dirty="0" err="1"/>
              <a:t>předmětů</a:t>
            </a:r>
            <a:r>
              <a:rPr lang="en-US" dirty="0"/>
              <a:t> a </a:t>
            </a:r>
            <a:r>
              <a:rPr lang="en-US" dirty="0" err="1"/>
              <a:t>cvičení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Angličtiny</a:t>
            </a:r>
            <a:r>
              <a:rPr lang="en-US" dirty="0"/>
              <a:t>, sporty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Stipendia</a:t>
            </a:r>
            <a:r>
              <a:rPr lang="en-US" dirty="0"/>
              <a:t>, </a:t>
            </a:r>
            <a:r>
              <a:rPr lang="en-US" dirty="0" err="1"/>
              <a:t>koleje</a:t>
            </a:r>
            <a:r>
              <a:rPr lang="en-US" dirty="0"/>
              <a:t> a </a:t>
            </a:r>
            <a:r>
              <a:rPr lang="en-US" dirty="0" err="1"/>
              <a:t>menzy</a:t>
            </a:r>
            <a:r>
              <a:rPr lang="en-US" dirty="0"/>
              <a:t> a </a:t>
            </a:r>
            <a:r>
              <a:rPr lang="en-US" dirty="0" err="1"/>
              <a:t>další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Fakultní</a:t>
            </a:r>
            <a:r>
              <a:rPr lang="en-US" dirty="0"/>
              <a:t> </a:t>
            </a:r>
            <a:r>
              <a:rPr lang="en-US" dirty="0" err="1"/>
              <a:t>heslo</a:t>
            </a:r>
            <a:r>
              <a:rPr lang="en-US" dirty="0"/>
              <a:t>, </a:t>
            </a:r>
            <a:r>
              <a:rPr lang="en-US" dirty="0" err="1"/>
              <a:t>školní</a:t>
            </a:r>
            <a:r>
              <a:rPr lang="en-US" dirty="0"/>
              <a:t> e-mail, </a:t>
            </a:r>
            <a:r>
              <a:rPr lang="en-US" dirty="0" err="1"/>
              <a:t>servery</a:t>
            </a:r>
            <a:r>
              <a:rPr lang="en-US" dirty="0"/>
              <a:t> a </a:t>
            </a:r>
            <a:r>
              <a:rPr lang="en-US" dirty="0" err="1"/>
              <a:t>další</a:t>
            </a:r>
            <a:r>
              <a:rPr lang="en-US" dirty="0"/>
              <a:t> </a:t>
            </a:r>
            <a:r>
              <a:rPr lang="en-US" dirty="0" err="1"/>
              <a:t>služby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Discord, </a:t>
            </a:r>
            <a:r>
              <a:rPr lang="en-US" dirty="0" err="1"/>
              <a:t>Fituška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Studentský</a:t>
            </a:r>
            <a:r>
              <a:rPr lang="en-US" dirty="0"/>
              <a:t> </a:t>
            </a:r>
            <a:r>
              <a:rPr lang="en-US" dirty="0" err="1"/>
              <a:t>klub</a:t>
            </a:r>
            <a:r>
              <a:rPr lang="en-US" dirty="0"/>
              <a:t> U </a:t>
            </a:r>
            <a:r>
              <a:rPr lang="en-US" dirty="0" err="1"/>
              <a:t>Kachničky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Žádosti</a:t>
            </a:r>
            <a:endParaRPr/>
          </a:p>
        </p:txBody>
      </p:sp>
      <p:sp>
        <p:nvSpPr>
          <p:cNvPr id="387" name="Google Shape;387;p23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389" name="Google Shape;389;p23"/>
          <p:cNvSpPr txBox="1"/>
          <p:nvPr/>
        </p:nvSpPr>
        <p:spPr>
          <a:xfrm>
            <a:off x="510751" y="823784"/>
            <a:ext cx="11137500" cy="5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Změny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osobních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údajů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výjimky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pro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zápisy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…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proklikejte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nebojte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se toho</a:t>
            </a:r>
            <a:endParaRPr dirty="0">
              <a:latin typeface="Century Gothic" panose="020B0502020202020204" pitchFamily="34" charset="0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pokud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nejste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jistí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, jak(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)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žádost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podat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zeptejte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studijních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poradců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Překážky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ve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studiu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podat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hned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když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jste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nemocní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doložit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brzy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(max. 3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dny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po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pominutí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překážky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Nepoužívat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elektronické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omluvenky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0" name="Google Shape;3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0833" y="2972673"/>
            <a:ext cx="3640416" cy="330757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3"/>
          <p:cNvSpPr/>
          <p:nvPr/>
        </p:nvSpPr>
        <p:spPr>
          <a:xfrm>
            <a:off x="8076825" y="4967933"/>
            <a:ext cx="1546095" cy="38044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23"/>
          <p:cNvCxnSpPr/>
          <p:nvPr/>
        </p:nvCxnSpPr>
        <p:spPr>
          <a:xfrm>
            <a:off x="7326718" y="4912190"/>
            <a:ext cx="714115" cy="245965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3" name="Google Shape;393;p23"/>
          <p:cNvSpPr/>
          <p:nvPr/>
        </p:nvSpPr>
        <p:spPr>
          <a:xfrm>
            <a:off x="9682618" y="3881886"/>
            <a:ext cx="887444" cy="32780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23"/>
          <p:cNvCxnSpPr/>
          <p:nvPr/>
        </p:nvCxnSpPr>
        <p:spPr>
          <a:xfrm flipH="1">
            <a:off x="10619581" y="3799981"/>
            <a:ext cx="311021" cy="245807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Žádosti</a:t>
            </a:r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401" name="Google Shape;401;p24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02" name="Google Shape;402;p24"/>
          <p:cNvSpPr txBox="1">
            <a:spLocks noGrp="1"/>
          </p:cNvSpPr>
          <p:nvPr>
            <p:ph type="body" idx="1"/>
          </p:nvPr>
        </p:nvSpPr>
        <p:spPr>
          <a:xfrm>
            <a:off x="510750" y="681037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/>
            </a:b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Založit žádost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Vložit žádost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Vložit </a:t>
            </a:r>
            <a:r>
              <a:rPr lang="en-US" b="1"/>
              <a:t>přílohy!</a:t>
            </a:r>
            <a:endParaRPr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Potvrdit!</a:t>
            </a:r>
            <a:endParaRPr/>
          </a:p>
        </p:txBody>
      </p:sp>
      <p:cxnSp>
        <p:nvCxnSpPr>
          <p:cNvPr id="403" name="Google Shape;403;p24"/>
          <p:cNvCxnSpPr/>
          <p:nvPr/>
        </p:nvCxnSpPr>
        <p:spPr>
          <a:xfrm>
            <a:off x="6095999" y="2318513"/>
            <a:ext cx="0" cy="495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4" name="Google Shape;404;p24"/>
          <p:cNvCxnSpPr/>
          <p:nvPr/>
        </p:nvCxnSpPr>
        <p:spPr>
          <a:xfrm>
            <a:off x="6095999" y="3286253"/>
            <a:ext cx="0" cy="495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05" name="Google Shape;405;p24"/>
          <p:cNvCxnSpPr/>
          <p:nvPr/>
        </p:nvCxnSpPr>
        <p:spPr>
          <a:xfrm>
            <a:off x="6095999" y="4215893"/>
            <a:ext cx="0" cy="495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9383" y="693737"/>
            <a:ext cx="9493233" cy="578395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2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Potvrzení o studiu</a:t>
            </a:r>
            <a:endParaRPr/>
          </a:p>
        </p:txBody>
      </p:sp>
      <p:sp>
        <p:nvSpPr>
          <p:cNvPr id="412" name="Google Shape;412;p32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413" name="Google Shape;413;p32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cxnSp>
        <p:nvCxnSpPr>
          <p:cNvPr id="414" name="Google Shape;414;p32"/>
          <p:cNvCxnSpPr/>
          <p:nvPr/>
        </p:nvCxnSpPr>
        <p:spPr>
          <a:xfrm>
            <a:off x="682733" y="2928628"/>
            <a:ext cx="66665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15" name="Google Shape;415;p32"/>
          <p:cNvCxnSpPr/>
          <p:nvPr/>
        </p:nvCxnSpPr>
        <p:spPr>
          <a:xfrm>
            <a:off x="3631124" y="4077210"/>
            <a:ext cx="1701752" cy="68672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Stipendia</a:t>
            </a:r>
            <a:endParaRPr/>
          </a:p>
        </p:txBody>
      </p:sp>
      <p:sp>
        <p:nvSpPr>
          <p:cNvPr id="421" name="Google Shape;421;p29"/>
          <p:cNvSpPr txBox="1">
            <a:spLocks noGrp="1"/>
          </p:cNvSpPr>
          <p:nvPr>
            <p:ph type="ftr" idx="11"/>
          </p:nvPr>
        </p:nvSpPr>
        <p:spPr>
          <a:xfrm>
            <a:off x="838201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422" name="Google Shape;422;p29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23" name="Google Shape;423;p29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Ubytovací</a:t>
            </a:r>
            <a:r>
              <a:rPr lang="en-US" dirty="0"/>
              <a:t>, </a:t>
            </a:r>
            <a:r>
              <a:rPr lang="en-US" dirty="0" err="1"/>
              <a:t>prospěchová</a:t>
            </a:r>
            <a:r>
              <a:rPr lang="en-US" dirty="0"/>
              <a:t>, </a:t>
            </a:r>
            <a:r>
              <a:rPr lang="en-US" dirty="0" err="1"/>
              <a:t>sociální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Nastavte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stipendijní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účet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4"/>
              </a:rPr>
              <a:t>Ubytovací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první</a:t>
            </a:r>
            <a:r>
              <a:rPr lang="en-US" dirty="0"/>
              <a:t> </a:t>
            </a:r>
            <a:r>
              <a:rPr lang="en-US" dirty="0" err="1"/>
              <a:t>studium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trvalé</a:t>
            </a:r>
            <a:r>
              <a:rPr lang="en-US" dirty="0"/>
              <a:t> </a:t>
            </a:r>
            <a:r>
              <a:rPr lang="en-US" dirty="0" err="1"/>
              <a:t>bydliště</a:t>
            </a:r>
            <a:r>
              <a:rPr lang="en-US" dirty="0"/>
              <a:t> </a:t>
            </a:r>
            <a:r>
              <a:rPr lang="en-US" dirty="0" err="1"/>
              <a:t>mimo</a:t>
            </a:r>
            <a:r>
              <a:rPr lang="en-US" dirty="0"/>
              <a:t> Brno a Brno-</a:t>
            </a:r>
            <a:r>
              <a:rPr lang="en-US" dirty="0" err="1"/>
              <a:t>venkov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standardní</a:t>
            </a:r>
            <a:r>
              <a:rPr lang="en-US" dirty="0"/>
              <a:t> </a:t>
            </a:r>
            <a:r>
              <a:rPr lang="en-US" dirty="0" err="1"/>
              <a:t>doba</a:t>
            </a:r>
            <a:r>
              <a:rPr lang="en-US" dirty="0"/>
              <a:t> </a:t>
            </a:r>
            <a:r>
              <a:rPr lang="en-US" dirty="0" err="1"/>
              <a:t>studia</a:t>
            </a:r>
            <a:r>
              <a:rPr lang="en-US" dirty="0"/>
              <a:t> (3 </a:t>
            </a:r>
            <a:r>
              <a:rPr lang="en-US" dirty="0" err="1"/>
              <a:t>roky</a:t>
            </a:r>
            <a:r>
              <a:rPr lang="en-US" dirty="0"/>
              <a:t> v </a:t>
            </a:r>
            <a:r>
              <a:rPr lang="en-US" dirty="0" err="1"/>
              <a:t>bakalářském</a:t>
            </a:r>
            <a:r>
              <a:rPr lang="en-US" dirty="0"/>
              <a:t>, 2 </a:t>
            </a:r>
            <a:r>
              <a:rPr lang="en-US" dirty="0" err="1"/>
              <a:t>roky</a:t>
            </a:r>
            <a:r>
              <a:rPr lang="en-US" dirty="0"/>
              <a:t> v </a:t>
            </a:r>
            <a:r>
              <a:rPr lang="en-US" dirty="0" err="1"/>
              <a:t>magisterském</a:t>
            </a:r>
            <a:r>
              <a:rPr lang="en-US" dirty="0"/>
              <a:t>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b="1" dirty="0" err="1"/>
              <a:t>každý</a:t>
            </a:r>
            <a:r>
              <a:rPr lang="en-US" b="1" dirty="0"/>
              <a:t> </a:t>
            </a:r>
            <a:r>
              <a:rPr lang="en-US" b="1" dirty="0" err="1"/>
              <a:t>rok</a:t>
            </a:r>
            <a:r>
              <a:rPr lang="en-US" b="1" dirty="0"/>
              <a:t> </a:t>
            </a:r>
            <a:r>
              <a:rPr lang="en-US" b="1" dirty="0" err="1"/>
              <a:t>si</a:t>
            </a:r>
            <a:r>
              <a:rPr lang="en-US" b="1" dirty="0"/>
              <a:t> o </a:t>
            </a:r>
            <a:r>
              <a:rPr lang="en-US" b="1" dirty="0" err="1"/>
              <a:t>něj</a:t>
            </a:r>
            <a:r>
              <a:rPr lang="en-US" b="1" dirty="0"/>
              <a:t> </a:t>
            </a:r>
            <a:r>
              <a:rPr lang="en-US" b="1" dirty="0" err="1"/>
              <a:t>musíte</a:t>
            </a:r>
            <a:r>
              <a:rPr lang="en-US" b="1" dirty="0"/>
              <a:t> </a:t>
            </a:r>
            <a:r>
              <a:rPr lang="en-US" b="1" dirty="0" err="1"/>
              <a:t>znovu</a:t>
            </a:r>
            <a:r>
              <a:rPr lang="en-US" b="1" dirty="0"/>
              <a:t> </a:t>
            </a:r>
            <a:r>
              <a:rPr lang="en-US" b="1" dirty="0" err="1"/>
              <a:t>zažádat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Prospěchová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b="1" dirty="0" err="1"/>
              <a:t>nežádá</a:t>
            </a:r>
            <a:r>
              <a:rPr lang="en-US" dirty="0"/>
              <a:t> se o </a:t>
            </a:r>
            <a:r>
              <a:rPr lang="en-US" dirty="0" err="1"/>
              <a:t>ně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podle</a:t>
            </a:r>
            <a:r>
              <a:rPr lang="en-US" dirty="0"/>
              <a:t> </a:t>
            </a:r>
            <a:r>
              <a:rPr lang="en-US" dirty="0" err="1"/>
              <a:t>váženého</a:t>
            </a:r>
            <a:r>
              <a:rPr lang="en-US" dirty="0"/>
              <a:t> </a:t>
            </a:r>
            <a:r>
              <a:rPr lang="en-US" dirty="0" err="1"/>
              <a:t>studijního</a:t>
            </a:r>
            <a:r>
              <a:rPr lang="en-US" dirty="0"/>
              <a:t> </a:t>
            </a:r>
            <a:r>
              <a:rPr lang="en-US" dirty="0" err="1"/>
              <a:t>průměru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5 % </a:t>
            </a:r>
            <a:r>
              <a:rPr lang="en-US" dirty="0" err="1"/>
              <a:t>nejlepších</a:t>
            </a:r>
            <a:r>
              <a:rPr lang="en-US" dirty="0"/>
              <a:t> (</a:t>
            </a:r>
            <a:r>
              <a:rPr lang="en-US" dirty="0" err="1"/>
              <a:t>minulý</a:t>
            </a:r>
            <a:r>
              <a:rPr lang="en-US" dirty="0"/>
              <a:t> </a:t>
            </a:r>
            <a:r>
              <a:rPr lang="en-US" dirty="0" err="1"/>
              <a:t>rok</a:t>
            </a:r>
            <a:r>
              <a:rPr lang="en-US" dirty="0"/>
              <a:t> do 1,50) </a:t>
            </a:r>
            <a:r>
              <a:rPr lang="en-US" dirty="0" err="1"/>
              <a:t>nižší</a:t>
            </a:r>
            <a:r>
              <a:rPr lang="en-US" dirty="0"/>
              <a:t> (</a:t>
            </a:r>
            <a:r>
              <a:rPr lang="en-US" dirty="0" err="1"/>
              <a:t>kolem</a:t>
            </a:r>
            <a:r>
              <a:rPr lang="en-US" dirty="0"/>
              <a:t> 5k)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2 % </a:t>
            </a:r>
            <a:r>
              <a:rPr lang="en-US" dirty="0" err="1"/>
              <a:t>nejlepších</a:t>
            </a:r>
            <a:r>
              <a:rPr lang="en-US" dirty="0"/>
              <a:t> (</a:t>
            </a:r>
            <a:r>
              <a:rPr lang="en-US" dirty="0" err="1"/>
              <a:t>minulý</a:t>
            </a:r>
            <a:r>
              <a:rPr lang="en-US" dirty="0"/>
              <a:t> </a:t>
            </a:r>
            <a:r>
              <a:rPr lang="en-US" dirty="0" err="1"/>
              <a:t>rok</a:t>
            </a:r>
            <a:r>
              <a:rPr lang="en-US" dirty="0"/>
              <a:t> do 1,15) </a:t>
            </a:r>
            <a:r>
              <a:rPr lang="en-US" dirty="0" err="1"/>
              <a:t>vyšší</a:t>
            </a:r>
            <a:r>
              <a:rPr lang="en-US" dirty="0"/>
              <a:t> (</a:t>
            </a:r>
            <a:r>
              <a:rPr lang="en-US" dirty="0" err="1"/>
              <a:t>kolem</a:t>
            </a:r>
            <a:r>
              <a:rPr lang="en-US" dirty="0"/>
              <a:t> 20k)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VUT TOP 500</a:t>
            </a:r>
            <a:endParaRPr u="sng" dirty="0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dk1"/>
                </a:solidFill>
              </a:rPr>
              <a:t>Bude? </a:t>
            </a:r>
            <a:r>
              <a:rPr lang="en-US" dirty="0" err="1">
                <a:solidFill>
                  <a:schemeClr val="dk1"/>
                </a:solidFill>
              </a:rPr>
              <a:t>Mělo</a:t>
            </a:r>
            <a:r>
              <a:rPr lang="en-US" dirty="0">
                <a:solidFill>
                  <a:schemeClr val="dk1"/>
                </a:solidFill>
              </a:rPr>
              <a:t> by.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747" y="721080"/>
            <a:ext cx="8820505" cy="574921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0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Stipendia</a:t>
            </a:r>
            <a:endParaRPr/>
          </a:p>
        </p:txBody>
      </p:sp>
      <p:sp>
        <p:nvSpPr>
          <p:cNvPr id="430" name="Google Shape;430;p30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431" name="Google Shape;431;p30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cxnSp>
        <p:nvCxnSpPr>
          <p:cNvPr id="432" name="Google Shape;432;p30"/>
          <p:cNvCxnSpPr/>
          <p:nvPr/>
        </p:nvCxnSpPr>
        <p:spPr>
          <a:xfrm>
            <a:off x="255375" y="5337790"/>
            <a:ext cx="1430372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3" name="Google Shape;433;p30"/>
          <p:cNvCxnSpPr/>
          <p:nvPr/>
        </p:nvCxnSpPr>
        <p:spPr>
          <a:xfrm flipH="1">
            <a:off x="5606172" y="1190113"/>
            <a:ext cx="550606" cy="53094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4" name="Google Shape;434;p30"/>
          <p:cNvCxnSpPr/>
          <p:nvPr/>
        </p:nvCxnSpPr>
        <p:spPr>
          <a:xfrm flipH="1">
            <a:off x="6820456" y="1190113"/>
            <a:ext cx="550606" cy="53094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Koleje a menzy (</a:t>
            </a:r>
            <a:r>
              <a:rPr lang="en-US" sz="900"/>
              <a:t>$</a:t>
            </a:r>
            <a:r>
              <a:rPr lang="en-US"/>
              <a:t>KaM)</a:t>
            </a:r>
            <a:endParaRPr/>
          </a:p>
        </p:txBody>
      </p:sp>
      <p:sp>
        <p:nvSpPr>
          <p:cNvPr id="440" name="Google Shape;440;p27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441" name="Google Shape;441;p27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42" name="Google Shape;442;p27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Platba</a:t>
            </a:r>
            <a:r>
              <a:rPr lang="en-US" dirty="0"/>
              <a:t> </a:t>
            </a:r>
            <a:r>
              <a:rPr lang="en-US" dirty="0" err="1"/>
              <a:t>kolejí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Jak se </a:t>
            </a:r>
            <a:r>
              <a:rPr lang="en-US" dirty="0" err="1"/>
              <a:t>platí</a:t>
            </a:r>
            <a:r>
              <a:rPr lang="en-US" dirty="0"/>
              <a:t> v </a:t>
            </a:r>
            <a:r>
              <a:rPr lang="en-US" dirty="0" err="1"/>
              <a:t>menzách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vždy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pípnete</a:t>
            </a:r>
            <a:r>
              <a:rPr lang="en-US" dirty="0"/>
              <a:t> </a:t>
            </a:r>
            <a:r>
              <a:rPr lang="en-US" dirty="0" err="1"/>
              <a:t>ISICem</a:t>
            </a:r>
            <a:r>
              <a:rPr lang="en-US" dirty="0"/>
              <a:t> (</a:t>
            </a:r>
            <a:r>
              <a:rPr lang="en-US" dirty="0" err="1"/>
              <a:t>studentská</a:t>
            </a:r>
            <a:r>
              <a:rPr lang="en-US" dirty="0"/>
              <a:t> </a:t>
            </a:r>
            <a:r>
              <a:rPr lang="en-US" dirty="0" err="1"/>
              <a:t>cena</a:t>
            </a:r>
            <a:r>
              <a:rPr lang="en-US" dirty="0"/>
              <a:t>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technicky</a:t>
            </a:r>
            <a:r>
              <a:rPr lang="en-US" dirty="0"/>
              <a:t> </a:t>
            </a:r>
            <a:r>
              <a:rPr lang="en-US" dirty="0" err="1"/>
              <a:t>vzato</a:t>
            </a:r>
            <a:r>
              <a:rPr lang="en-US" dirty="0"/>
              <a:t> se </a:t>
            </a:r>
            <a:r>
              <a:rPr lang="en-US" dirty="0" err="1"/>
              <a:t>platí</a:t>
            </a:r>
            <a:r>
              <a:rPr lang="en-US" dirty="0"/>
              <a:t> z </a:t>
            </a:r>
            <a:r>
              <a:rPr lang="en-US" dirty="0" err="1"/>
              <a:t>kreditu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KaM</a:t>
            </a:r>
            <a:r>
              <a:rPr lang="en-US" dirty="0"/>
              <a:t> </a:t>
            </a:r>
            <a:r>
              <a:rPr lang="en-US" dirty="0" err="1"/>
              <a:t>účtu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ten se </a:t>
            </a:r>
            <a:r>
              <a:rPr lang="en-US" dirty="0" err="1"/>
              <a:t>dá</a:t>
            </a:r>
            <a:r>
              <a:rPr lang="en-US" dirty="0"/>
              <a:t> </a:t>
            </a:r>
            <a:r>
              <a:rPr lang="en-US" dirty="0" err="1"/>
              <a:t>dobít</a:t>
            </a:r>
            <a:r>
              <a:rPr lang="en-US" dirty="0"/>
              <a:t> </a:t>
            </a:r>
            <a:r>
              <a:rPr lang="en-US" dirty="0" err="1"/>
              <a:t>hotově</a:t>
            </a:r>
            <a:r>
              <a:rPr lang="en-US" dirty="0"/>
              <a:t> u </a:t>
            </a:r>
            <a:r>
              <a:rPr lang="en-US" dirty="0" err="1"/>
              <a:t>každé</a:t>
            </a:r>
            <a:r>
              <a:rPr lang="en-US" dirty="0"/>
              <a:t> </a:t>
            </a:r>
            <a:r>
              <a:rPr lang="en-US" dirty="0" err="1"/>
              <a:t>pokladny</a:t>
            </a:r>
            <a:br>
              <a:rPr lang="en-US" dirty="0"/>
            </a:br>
            <a:r>
              <a:rPr lang="en-US" dirty="0"/>
              <a:t>v </a:t>
            </a:r>
            <a:r>
              <a:rPr lang="en-US" dirty="0" err="1"/>
              <a:t>menzách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… </a:t>
            </a:r>
            <a:r>
              <a:rPr lang="en-US" dirty="0" err="1"/>
              <a:t>takže</a:t>
            </a:r>
            <a:r>
              <a:rPr lang="en-US" dirty="0"/>
              <a:t> </a:t>
            </a:r>
            <a:r>
              <a:rPr lang="en-US" dirty="0" err="1"/>
              <a:t>můžete</a:t>
            </a:r>
            <a:r>
              <a:rPr lang="en-US" dirty="0"/>
              <a:t> </a:t>
            </a:r>
            <a:r>
              <a:rPr lang="en-US" dirty="0" err="1"/>
              <a:t>platit</a:t>
            </a:r>
            <a:r>
              <a:rPr lang="en-US" dirty="0"/>
              <a:t> </a:t>
            </a:r>
            <a:r>
              <a:rPr lang="en-US" dirty="0" err="1"/>
              <a:t>vždy</a:t>
            </a:r>
            <a:r>
              <a:rPr lang="en-US" dirty="0"/>
              <a:t> </a:t>
            </a:r>
            <a:r>
              <a:rPr lang="en-US" dirty="0" err="1"/>
              <a:t>hotově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také</a:t>
            </a:r>
            <a:r>
              <a:rPr lang="en-US" dirty="0"/>
              <a:t> se </a:t>
            </a:r>
            <a:r>
              <a:rPr lang="en-US" dirty="0" err="1"/>
              <a:t>dá</a:t>
            </a:r>
            <a:r>
              <a:rPr lang="en-US" dirty="0"/>
              <a:t> </a:t>
            </a:r>
            <a:r>
              <a:rPr lang="en-US" dirty="0" err="1"/>
              <a:t>nabít</a:t>
            </a:r>
            <a:r>
              <a:rPr lang="en-US" dirty="0"/>
              <a:t> </a:t>
            </a:r>
            <a:r>
              <a:rPr lang="en-US" dirty="0" err="1"/>
              <a:t>přes</a:t>
            </a:r>
            <a:r>
              <a:rPr lang="en-US" dirty="0"/>
              <a:t> internet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převodem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b="1" dirty="0" err="1"/>
              <a:t>instantně</a:t>
            </a:r>
            <a:r>
              <a:rPr lang="en-US" b="1" dirty="0"/>
              <a:t> </a:t>
            </a:r>
            <a:r>
              <a:rPr lang="en-US" b="1" dirty="0" err="1"/>
              <a:t>platební</a:t>
            </a:r>
            <a:r>
              <a:rPr lang="en-US" b="1" dirty="0"/>
              <a:t> </a:t>
            </a:r>
            <a:r>
              <a:rPr lang="en-US" b="1" dirty="0" err="1"/>
              <a:t>kartou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Intraportál</a:t>
            </a:r>
            <a:r>
              <a:rPr lang="en-US" dirty="0"/>
              <a:t> → </a:t>
            </a:r>
            <a:r>
              <a:rPr lang="en-US" dirty="0" err="1"/>
              <a:t>Ubytování</a:t>
            </a:r>
            <a:r>
              <a:rPr lang="en-US" dirty="0"/>
              <a:t> a </a:t>
            </a:r>
            <a:r>
              <a:rPr lang="en-US" dirty="0" err="1"/>
              <a:t>stravování</a:t>
            </a:r>
            <a:r>
              <a:rPr lang="en-US" dirty="0"/>
              <a:t> → </a:t>
            </a:r>
            <a:r>
              <a:rPr lang="en-US" dirty="0" err="1"/>
              <a:t>Účet</a:t>
            </a:r>
            <a:br>
              <a:rPr lang="en-US" dirty="0"/>
            </a:br>
            <a:r>
              <a:rPr lang="en-US" dirty="0"/>
              <a:t>→ </a:t>
            </a:r>
            <a:r>
              <a:rPr lang="en-US" dirty="0" err="1"/>
              <a:t>Konta</a:t>
            </a:r>
            <a:r>
              <a:rPr lang="en-US" dirty="0"/>
              <a:t> → </a:t>
            </a:r>
            <a:r>
              <a:rPr lang="en-US" dirty="0" err="1"/>
              <a:t>Nabít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Kreditní</a:t>
            </a:r>
            <a:r>
              <a:rPr lang="en-US" dirty="0"/>
              <a:t> </a:t>
            </a:r>
            <a:r>
              <a:rPr lang="en-US" dirty="0" err="1"/>
              <a:t>systém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bydlíte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kolejích</a:t>
            </a:r>
            <a:endParaRPr dirty="0"/>
          </a:p>
        </p:txBody>
      </p:sp>
      <p:pic>
        <p:nvPicPr>
          <p:cNvPr id="443" name="Google Shape;4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8770" y="789667"/>
            <a:ext cx="3972479" cy="56205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27"/>
          <p:cNvCxnSpPr/>
          <p:nvPr/>
        </p:nvCxnSpPr>
        <p:spPr>
          <a:xfrm>
            <a:off x="5970640" y="5484863"/>
            <a:ext cx="173355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Fakultní heslo</a:t>
            </a:r>
            <a:endParaRPr/>
          </a:p>
        </p:txBody>
      </p:sp>
      <p:sp>
        <p:nvSpPr>
          <p:cNvPr id="451" name="Google Shape;451;p56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452" name="Google Shape;452;p56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00" cy="5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https://wis.fit.vutbr.cz/FIT/.cs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Využijete</a:t>
            </a:r>
            <a:r>
              <a:rPr lang="en-US" dirty="0"/>
              <a:t> </a:t>
            </a:r>
            <a:r>
              <a:rPr lang="en-US" dirty="0" err="1"/>
              <a:t>jen</a:t>
            </a:r>
            <a:r>
              <a:rPr lang="en-US" dirty="0"/>
              <a:t> pro </a:t>
            </a:r>
            <a:r>
              <a:rPr lang="en-US" dirty="0" err="1"/>
              <a:t>nastavování</a:t>
            </a:r>
            <a:r>
              <a:rPr lang="en-US" dirty="0"/>
              <a:t> </a:t>
            </a:r>
            <a:r>
              <a:rPr lang="en-US" dirty="0" err="1"/>
              <a:t>svého</a:t>
            </a:r>
            <a:r>
              <a:rPr lang="en-US" dirty="0"/>
              <a:t> </a:t>
            </a:r>
            <a:r>
              <a:rPr lang="en-US" b="1" dirty="0" err="1"/>
              <a:t>fakultního</a:t>
            </a:r>
            <a:r>
              <a:rPr lang="en-US" b="1" dirty="0"/>
              <a:t>/FIT/WIS </a:t>
            </a:r>
            <a:r>
              <a:rPr lang="en-US" b="1" dirty="0" err="1"/>
              <a:t>hesla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školní</a:t>
            </a:r>
            <a:r>
              <a:rPr lang="en-US" dirty="0"/>
              <a:t> e-mail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studentské</a:t>
            </a:r>
            <a:r>
              <a:rPr lang="en-US" dirty="0"/>
              <a:t> </a:t>
            </a:r>
            <a:r>
              <a:rPr lang="en-US" dirty="0" err="1"/>
              <a:t>servery</a:t>
            </a:r>
            <a:r>
              <a:rPr lang="en-US" dirty="0"/>
              <a:t> (Linux, FreeBSD)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počítače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FITu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FIT </a:t>
            </a:r>
            <a:r>
              <a:rPr lang="en-US" dirty="0" err="1"/>
              <a:t>heslo</a:t>
            </a:r>
            <a:r>
              <a:rPr lang="en-US" dirty="0"/>
              <a:t> ≠ </a:t>
            </a:r>
            <a:r>
              <a:rPr lang="en-US" dirty="0" err="1"/>
              <a:t>VUTheslo</a:t>
            </a:r>
            <a:r>
              <a:rPr lang="en-US" dirty="0"/>
              <a:t> ≠ </a:t>
            </a:r>
            <a:r>
              <a:rPr lang="en-US" dirty="0" err="1"/>
              <a:t>VUTpin</a:t>
            </a:r>
            <a:r>
              <a:rPr lang="en-US" dirty="0"/>
              <a:t>!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Počáteční</a:t>
            </a:r>
            <a:r>
              <a:rPr lang="en-US" dirty="0"/>
              <a:t> </a:t>
            </a:r>
            <a:r>
              <a:rPr lang="en-US" dirty="0" err="1"/>
              <a:t>heslo</a:t>
            </a:r>
            <a:r>
              <a:rPr lang="en-US" dirty="0"/>
              <a:t> po </a:t>
            </a:r>
            <a:r>
              <a:rPr lang="en-US" dirty="0" err="1"/>
              <a:t>přihlášení</a:t>
            </a:r>
            <a:r>
              <a:rPr lang="en-US" dirty="0"/>
              <a:t> </a:t>
            </a:r>
            <a:r>
              <a:rPr lang="en-US" dirty="0" err="1"/>
              <a:t>přes</a:t>
            </a:r>
            <a:r>
              <a:rPr lang="en-US" dirty="0"/>
              <a:t> IS VUT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Z M Ě N I T  H N E D </a:t>
            </a:r>
            <a:r>
              <a:rPr lang="en-US" dirty="0"/>
              <a:t>(po </a:t>
            </a:r>
            <a:r>
              <a:rPr lang="en-US" dirty="0" err="1"/>
              <a:t>tomto</a:t>
            </a:r>
            <a:r>
              <a:rPr lang="en-US" dirty="0"/>
              <a:t> </a:t>
            </a:r>
            <a:r>
              <a:rPr lang="en-US" dirty="0" err="1"/>
              <a:t>školení</a:t>
            </a:r>
            <a:r>
              <a:rPr lang="en-US" dirty="0"/>
              <a:t>), </a:t>
            </a: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jste</a:t>
            </a:r>
            <a:r>
              <a:rPr lang="en-US" dirty="0"/>
              <a:t> to </a:t>
            </a:r>
            <a:r>
              <a:rPr lang="en-US" dirty="0" err="1"/>
              <a:t>ještě</a:t>
            </a:r>
            <a:r>
              <a:rPr lang="en-US" dirty="0"/>
              <a:t> </a:t>
            </a:r>
            <a:r>
              <a:rPr lang="en-US" dirty="0" err="1"/>
              <a:t>neudělali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Hesla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Změna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hesla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FIT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bohužel</a:t>
            </a:r>
            <a:r>
              <a:rPr lang="en-US" dirty="0"/>
              <a:t>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vygenerovaná</a:t>
            </a:r>
            <a:r>
              <a:rPr lang="en-US" dirty="0"/>
              <a:t> :(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1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E-mail</a:t>
            </a:r>
            <a:endParaRPr/>
          </a:p>
        </p:txBody>
      </p:sp>
      <p:sp>
        <p:nvSpPr>
          <p:cNvPr id="458" name="Google Shape;458;p21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459" name="Google Shape;459;p21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460" name="Google Shape;460;p21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 err="1"/>
              <a:t>Fakultní</a:t>
            </a:r>
            <a:r>
              <a:rPr lang="en-US" dirty="0"/>
              <a:t>: xlogin00@stud.fit.vut</a:t>
            </a:r>
            <a:r>
              <a:rPr lang="en-US" sz="1200" dirty="0"/>
              <a:t>br</a:t>
            </a:r>
            <a:r>
              <a:rPr lang="en-US" dirty="0"/>
              <a:t>.cz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webový</a:t>
            </a:r>
            <a:r>
              <a:rPr lang="en-US" dirty="0"/>
              <a:t> </a:t>
            </a:r>
            <a:r>
              <a:rPr lang="en-US" dirty="0" err="1"/>
              <a:t>klient</a:t>
            </a:r>
            <a:r>
              <a:rPr lang="en-US" dirty="0"/>
              <a:t>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Roundcube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b="1" dirty="0" err="1"/>
              <a:t>xlogin</a:t>
            </a:r>
            <a:r>
              <a:rPr lang="en-US" dirty="0"/>
              <a:t> a </a:t>
            </a:r>
            <a:r>
              <a:rPr lang="en-US" b="1" dirty="0" err="1"/>
              <a:t>fakultní</a:t>
            </a:r>
            <a:r>
              <a:rPr lang="en-US" dirty="0"/>
              <a:t> </a:t>
            </a:r>
            <a:r>
              <a:rPr lang="en-US" dirty="0" err="1"/>
              <a:t>heslo</a:t>
            </a:r>
            <a:r>
              <a:rPr lang="en-US" dirty="0"/>
              <a:t>!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 err="1"/>
              <a:t>Kontrolujte</a:t>
            </a:r>
            <a:r>
              <a:rPr lang="en-US" b="1" dirty="0"/>
              <a:t> </a:t>
            </a:r>
            <a:r>
              <a:rPr lang="en-US" b="1" dirty="0" err="1"/>
              <a:t>si</a:t>
            </a:r>
            <a:r>
              <a:rPr lang="en-US" b="1" dirty="0"/>
              <a:t> </a:t>
            </a:r>
            <a:r>
              <a:rPr lang="en-US" b="1" dirty="0" err="1"/>
              <a:t>svůj</a:t>
            </a:r>
            <a:r>
              <a:rPr lang="en-US" b="1" dirty="0"/>
              <a:t> e-mail!</a:t>
            </a:r>
            <a:r>
              <a:rPr lang="en-US" dirty="0"/>
              <a:t> </a:t>
            </a:r>
            <a:r>
              <a:rPr lang="en-US" dirty="0" err="1"/>
              <a:t>Přidejte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ho do </a:t>
            </a:r>
            <a:r>
              <a:rPr lang="en-US" dirty="0" err="1"/>
              <a:t>mailového</a:t>
            </a:r>
            <a:r>
              <a:rPr lang="en-US" dirty="0"/>
              <a:t> </a:t>
            </a:r>
            <a:r>
              <a:rPr lang="en-US" dirty="0" err="1"/>
              <a:t>klienta</a:t>
            </a:r>
            <a:r>
              <a:rPr lang="en-US" dirty="0"/>
              <a:t> v </a:t>
            </a:r>
            <a:r>
              <a:rPr lang="en-US" dirty="0" err="1"/>
              <a:t>telefonu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počítači</a:t>
            </a:r>
            <a:r>
              <a:rPr lang="en-US" dirty="0"/>
              <a:t>, </a:t>
            </a:r>
            <a:r>
              <a:rPr lang="en-US" dirty="0" err="1"/>
              <a:t>všude</a:t>
            </a:r>
            <a:r>
              <a:rPr lang="en-US" dirty="0"/>
              <a:t>…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informace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konfiguraci</a:t>
            </a:r>
            <a:r>
              <a:rPr lang="en-US" dirty="0"/>
              <a:t> e-</a:t>
            </a:r>
            <a:r>
              <a:rPr lang="en-US" dirty="0" err="1"/>
              <a:t>mailových</a:t>
            </a:r>
            <a:r>
              <a:rPr lang="en-US" dirty="0"/>
              <a:t> </a:t>
            </a:r>
            <a:r>
              <a:rPr lang="en-US" dirty="0" err="1"/>
              <a:t>klientů</a:t>
            </a:r>
            <a:r>
              <a:rPr lang="en-US" dirty="0"/>
              <a:t> </a:t>
            </a:r>
            <a:r>
              <a:rPr lang="en-US" dirty="0" err="1"/>
              <a:t>najdete</a:t>
            </a:r>
            <a:r>
              <a:rPr lang="en-US" dirty="0"/>
              <a:t>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na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stránkách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CVT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aspoň</a:t>
            </a:r>
            <a:r>
              <a:rPr lang="en-US" dirty="0"/>
              <a:t> </a:t>
            </a:r>
            <a:r>
              <a:rPr lang="en-US" u="sng" dirty="0" err="1">
                <a:solidFill>
                  <a:schemeClr val="hlink"/>
                </a:solidFill>
                <a:hlinkClick r:id="rId5"/>
              </a:rPr>
              <a:t>nastavte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5"/>
              </a:rPr>
              <a:t>přesměrování</a:t>
            </a:r>
            <a:endParaRPr u="sng" dirty="0">
              <a:solidFill>
                <a:schemeClr val="hlink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 dirty="0">
                <a:solidFill>
                  <a:schemeClr val="dk1"/>
                </a:solidFill>
              </a:rPr>
              <a:t>Pro </a:t>
            </a:r>
            <a:r>
              <a:rPr lang="en-US" b="1" dirty="0" err="1">
                <a:solidFill>
                  <a:schemeClr val="dk1"/>
                </a:solidFill>
              </a:rPr>
              <a:t>komunikaci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na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fakultě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vždy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jen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fakultní</a:t>
            </a:r>
            <a:r>
              <a:rPr lang="en-US" b="1" dirty="0">
                <a:solidFill>
                  <a:schemeClr val="dk1"/>
                </a:solidFill>
              </a:rPr>
              <a:t> e-mail!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Univerzitní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různé</a:t>
            </a:r>
            <a:r>
              <a:rPr lang="en-US" dirty="0"/>
              <a:t> </a:t>
            </a:r>
            <a:r>
              <a:rPr lang="en-US" dirty="0" err="1"/>
              <a:t>aliasy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výchozím</a:t>
            </a:r>
            <a:r>
              <a:rPr lang="en-US" dirty="0"/>
              <a:t> </a:t>
            </a:r>
            <a:r>
              <a:rPr lang="en-US" dirty="0" err="1"/>
              <a:t>nastavení</a:t>
            </a:r>
            <a:r>
              <a:rPr lang="en-US" dirty="0"/>
              <a:t> </a:t>
            </a:r>
            <a:r>
              <a:rPr lang="en-US" dirty="0" err="1"/>
              <a:t>chodí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fakultní</a:t>
            </a:r>
            <a:r>
              <a:rPr lang="en-US" dirty="0"/>
              <a:t> – </a:t>
            </a:r>
            <a:r>
              <a:rPr lang="en-US" dirty="0" err="1"/>
              <a:t>ideálně</a:t>
            </a:r>
            <a:r>
              <a:rPr lang="en-US" dirty="0"/>
              <a:t> </a:t>
            </a:r>
            <a:r>
              <a:rPr lang="en-US" b="1" dirty="0" err="1"/>
              <a:t>neměnit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dá</a:t>
            </a:r>
            <a:r>
              <a:rPr lang="en-US" dirty="0"/>
              <a:t> se </a:t>
            </a:r>
            <a:r>
              <a:rPr lang="en-US" dirty="0" err="1"/>
              <a:t>jím</a:t>
            </a:r>
            <a:r>
              <a:rPr lang="en-US" dirty="0"/>
              <a:t> </a:t>
            </a:r>
            <a:r>
              <a:rPr lang="en-US" dirty="0" err="1"/>
              <a:t>přihlašovat</a:t>
            </a:r>
            <a:r>
              <a:rPr lang="en-US" dirty="0"/>
              <a:t> do </a:t>
            </a:r>
            <a:r>
              <a:rPr lang="en-US" dirty="0" err="1"/>
              <a:t>různých</a:t>
            </a:r>
            <a:r>
              <a:rPr lang="en-US" dirty="0"/>
              <a:t> </a:t>
            </a:r>
            <a:r>
              <a:rPr lang="en-US" dirty="0" err="1"/>
              <a:t>služeb</a:t>
            </a:r>
            <a:r>
              <a:rPr lang="en-US" dirty="0"/>
              <a:t> (Google, Microsoft…)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https://www.vut.cz/intra/vut-emaily</a:t>
            </a:r>
            <a:r>
              <a:rPr lang="en-US" dirty="0"/>
              <a:t> </a:t>
            </a:r>
            <a:endParaRPr dirty="0"/>
          </a:p>
          <a:p>
            <a:pPr marL="685800" lvl="1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b21f34b50_0_44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Cloudové služby</a:t>
            </a:r>
            <a:endParaRPr/>
          </a:p>
        </p:txBody>
      </p:sp>
      <p:sp>
        <p:nvSpPr>
          <p:cNvPr id="466" name="Google Shape;466;gcb21f34b50_0_44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467" name="Google Shape;467;gcb21f34b50_0_44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468" name="Google Shape;468;gcb21f34b50_0_44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00" cy="5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Microsoft </a:t>
            </a:r>
            <a:r>
              <a:rPr lang="en-US" dirty="0" err="1"/>
              <a:t>účet</a:t>
            </a:r>
            <a:endParaRPr dirty="0"/>
          </a:p>
          <a:p>
            <a:pPr marL="685800" lvl="1" indent="-252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MS Office 365</a:t>
            </a:r>
            <a:r>
              <a:rPr lang="en-US" dirty="0"/>
              <a:t> </a:t>
            </a:r>
            <a:r>
              <a:rPr lang="en-US" dirty="0" err="1"/>
              <a:t>zdarma</a:t>
            </a:r>
            <a:endParaRPr dirty="0"/>
          </a:p>
          <a:p>
            <a:pPr marL="685800" lvl="1" indent="-252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MS Teams</a:t>
            </a:r>
            <a:endParaRPr dirty="0"/>
          </a:p>
          <a:p>
            <a:pPr marL="685800" lvl="1" indent="-252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Azure Dev Tools </a:t>
            </a:r>
            <a:r>
              <a:rPr lang="en-US" dirty="0"/>
              <a:t>– </a:t>
            </a:r>
            <a:r>
              <a:rPr lang="en-US" dirty="0" err="1"/>
              <a:t>cloudové</a:t>
            </a:r>
            <a:r>
              <a:rPr lang="en-US" dirty="0"/>
              <a:t> </a:t>
            </a:r>
            <a:r>
              <a:rPr lang="en-US" dirty="0" err="1"/>
              <a:t>služby</a:t>
            </a:r>
            <a:r>
              <a:rPr lang="en-US" dirty="0"/>
              <a:t>, </a:t>
            </a:r>
            <a:r>
              <a:rPr lang="en-US" dirty="0" err="1"/>
              <a:t>licence</a:t>
            </a:r>
            <a:r>
              <a:rPr lang="en-US" dirty="0"/>
              <a:t> Windows…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Google </a:t>
            </a:r>
            <a:r>
              <a:rPr lang="en-US" dirty="0" err="1"/>
              <a:t>účet</a:t>
            </a:r>
            <a:endParaRPr dirty="0"/>
          </a:p>
          <a:p>
            <a:pPr marL="685800" lvl="1" indent="-252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neomezený</a:t>
            </a:r>
            <a:r>
              <a:rPr lang="en-US" dirty="0"/>
              <a:t> Google Drive </a:t>
            </a:r>
            <a:r>
              <a:rPr lang="en-US" dirty="0" err="1"/>
              <a:t>zdarma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Google Meet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/>
              <a:t>často</a:t>
            </a:r>
            <a:r>
              <a:rPr lang="en-US" dirty="0"/>
              <a:t> se </a:t>
            </a:r>
            <a:r>
              <a:rPr lang="en-US" dirty="0" err="1"/>
              <a:t>přes</a:t>
            </a:r>
            <a:r>
              <a:rPr lang="en-US" dirty="0"/>
              <a:t> </a:t>
            </a:r>
            <a:r>
              <a:rPr lang="en-US" dirty="0" err="1"/>
              <a:t>něj</a:t>
            </a:r>
            <a:r>
              <a:rPr lang="en-US" dirty="0"/>
              <a:t> </a:t>
            </a:r>
            <a:r>
              <a:rPr lang="en-US" dirty="0" err="1"/>
              <a:t>sdílí</a:t>
            </a:r>
            <a:r>
              <a:rPr lang="en-US" dirty="0"/>
              <a:t> </a:t>
            </a:r>
            <a:r>
              <a:rPr lang="en-US" dirty="0" err="1"/>
              <a:t>různé</a:t>
            </a:r>
            <a:r>
              <a:rPr lang="en-US" dirty="0"/>
              <a:t> </a:t>
            </a:r>
            <a:r>
              <a:rPr lang="en-US" dirty="0" err="1"/>
              <a:t>dokumenty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CESNET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ownCloud – 100 GB </a:t>
            </a:r>
            <a:r>
              <a:rPr lang="en-US" dirty="0" err="1"/>
              <a:t>úložiště</a:t>
            </a:r>
            <a:r>
              <a:rPr lang="en-US" dirty="0"/>
              <a:t>, </a:t>
            </a:r>
            <a:r>
              <a:rPr lang="en-US" dirty="0" err="1"/>
              <a:t>Filesender</a:t>
            </a:r>
            <a:r>
              <a:rPr lang="en-US" dirty="0"/>
              <a:t> – </a:t>
            </a:r>
            <a:r>
              <a:rPr lang="en-US" dirty="0" err="1"/>
              <a:t>krátkodobá</a:t>
            </a:r>
            <a:r>
              <a:rPr lang="en-US" dirty="0"/>
              <a:t> </a:t>
            </a:r>
            <a:r>
              <a:rPr lang="en-US" dirty="0" err="1"/>
              <a:t>úschovna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Téměř</a:t>
            </a:r>
            <a:r>
              <a:rPr lang="en-US" dirty="0"/>
              <a:t> </a:t>
            </a:r>
            <a:r>
              <a:rPr lang="en-US" dirty="0" err="1"/>
              <a:t>vždy</a:t>
            </a:r>
            <a:r>
              <a:rPr lang="en-US" dirty="0"/>
              <a:t> se </a:t>
            </a:r>
            <a:r>
              <a:rPr lang="en-US" dirty="0" err="1"/>
              <a:t>přihlašuje</a:t>
            </a:r>
            <a:r>
              <a:rPr lang="en-US" dirty="0"/>
              <a:t> </a:t>
            </a:r>
            <a:r>
              <a:rPr lang="en-US" i="1" dirty="0"/>
              <a:t>VUT </a:t>
            </a:r>
            <a:r>
              <a:rPr lang="en-US" i="1" dirty="0" err="1"/>
              <a:t>mailem</a:t>
            </a:r>
            <a:r>
              <a:rPr lang="en-US" dirty="0"/>
              <a:t> (</a:t>
            </a:r>
            <a:r>
              <a:rPr lang="en-US" b="1" dirty="0"/>
              <a:t>xlogin00@vutbr.cz</a:t>
            </a:r>
            <a:r>
              <a:rPr lang="en-US" dirty="0"/>
              <a:t>) a VUT </a:t>
            </a:r>
            <a:r>
              <a:rPr lang="en-US" dirty="0" err="1"/>
              <a:t>heslem</a:t>
            </a:r>
            <a:endParaRPr dirty="0"/>
          </a:p>
          <a:p>
            <a:pPr marL="685800" lvl="1" indent="-2529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výjimka</a:t>
            </a:r>
            <a:r>
              <a:rPr lang="en-US" dirty="0"/>
              <a:t>: Overleaf (online LaTeX editor) – </a:t>
            </a:r>
            <a:r>
              <a:rPr lang="en-US" u="sng" dirty="0" err="1">
                <a:solidFill>
                  <a:schemeClr val="hlink"/>
                </a:solidFill>
                <a:hlinkClick r:id="rId6"/>
              </a:rPr>
              <a:t>sem</a:t>
            </a:r>
            <a:r>
              <a:rPr lang="en-US" dirty="0"/>
              <a:t> se </a:t>
            </a:r>
            <a:r>
              <a:rPr lang="en-US" dirty="0" err="1"/>
              <a:t>napíše</a:t>
            </a:r>
            <a:r>
              <a:rPr lang="en-US" dirty="0"/>
              <a:t> @stud.fit.vutbr.cz mail 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3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Studentské servery</a:t>
            </a:r>
            <a:endParaRPr/>
          </a:p>
        </p:txBody>
      </p:sp>
      <p:sp>
        <p:nvSpPr>
          <p:cNvPr id="474" name="Google Shape;474;p33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475" name="Google Shape;475;p33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476" name="Google Shape;476;p33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u="sng" dirty="0">
                <a:solidFill>
                  <a:schemeClr val="hlink"/>
                </a:solidFill>
                <a:hlinkClick r:id="rId3"/>
              </a:rPr>
              <a:t>merlin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.fit.vutbr.cz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CentOS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referenční</a:t>
            </a:r>
            <a:r>
              <a:rPr lang="en-US" dirty="0"/>
              <a:t> </a:t>
            </a:r>
            <a:r>
              <a:rPr lang="en-US" dirty="0" err="1"/>
              <a:t>stroj</a:t>
            </a:r>
            <a:r>
              <a:rPr lang="en-US" dirty="0"/>
              <a:t> pro </a:t>
            </a:r>
            <a:r>
              <a:rPr lang="en-US" dirty="0" err="1"/>
              <a:t>projekty</a:t>
            </a:r>
            <a:r>
              <a:rPr lang="en-US" dirty="0"/>
              <a:t> z </a:t>
            </a:r>
            <a:r>
              <a:rPr lang="en-US" dirty="0" err="1"/>
              <a:t>různých</a:t>
            </a:r>
            <a:r>
              <a:rPr lang="en-US" dirty="0"/>
              <a:t> </a:t>
            </a:r>
            <a:r>
              <a:rPr lang="en-US" dirty="0" err="1"/>
              <a:t>předmětů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SSH – </a:t>
            </a:r>
            <a:r>
              <a:rPr lang="en-US" dirty="0" err="1"/>
              <a:t>občas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něj</a:t>
            </a:r>
            <a:r>
              <a:rPr lang="en-US" dirty="0"/>
              <a:t> </a:t>
            </a:r>
            <a:r>
              <a:rPr lang="en-US" dirty="0" err="1"/>
              <a:t>nedá</a:t>
            </a:r>
            <a:r>
              <a:rPr lang="en-US" dirty="0"/>
              <a:t> </a:t>
            </a:r>
            <a:r>
              <a:rPr lang="en-US" dirty="0" err="1"/>
              <a:t>připojit</a:t>
            </a:r>
            <a:r>
              <a:rPr lang="en-US" dirty="0"/>
              <a:t> </a:t>
            </a:r>
            <a:r>
              <a:rPr lang="en-US" dirty="0" err="1"/>
              <a:t>přímo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 err="1"/>
              <a:t>připojte</a:t>
            </a:r>
            <a:r>
              <a:rPr lang="en-US" dirty="0"/>
              <a:t> se </a:t>
            </a:r>
            <a:r>
              <a:rPr lang="en-US" dirty="0" err="1"/>
              <a:t>přes</a:t>
            </a: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VPN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přes</a:t>
            </a:r>
            <a:r>
              <a:rPr lang="en-US" dirty="0"/>
              <a:t> </a:t>
            </a:r>
            <a:r>
              <a:rPr lang="en-US" b="1" dirty="0" err="1"/>
              <a:t>evu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více</a:t>
            </a:r>
            <a:r>
              <a:rPr lang="en-US" dirty="0"/>
              <a:t> se </a:t>
            </a:r>
            <a:r>
              <a:rPr lang="en-US" dirty="0" err="1"/>
              <a:t>dozvíte</a:t>
            </a:r>
            <a:r>
              <a:rPr lang="en-US" dirty="0"/>
              <a:t> v IZP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eva</a:t>
            </a:r>
            <a:r>
              <a:rPr lang="en-US" dirty="0"/>
              <a:t>.fit.vutbr.cz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FreeBSD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Na </a:t>
            </a:r>
            <a:r>
              <a:rPr lang="en-US" dirty="0" err="1"/>
              <a:t>oba</a:t>
            </a:r>
            <a:r>
              <a:rPr lang="en-US" dirty="0"/>
              <a:t> UNIX </a:t>
            </a:r>
            <a:r>
              <a:rPr lang="en-US" dirty="0" err="1"/>
              <a:t>servery</a:t>
            </a:r>
            <a:r>
              <a:rPr lang="en-US" dirty="0"/>
              <a:t> se </a:t>
            </a:r>
            <a:r>
              <a:rPr lang="en-US" dirty="0" err="1"/>
              <a:t>přihlašuje</a:t>
            </a:r>
            <a:r>
              <a:rPr lang="en-US" dirty="0"/>
              <a:t> </a:t>
            </a:r>
            <a:r>
              <a:rPr lang="en-US" dirty="0" err="1"/>
              <a:t>xloginem</a:t>
            </a:r>
            <a:r>
              <a:rPr lang="en-US" dirty="0"/>
              <a:t> a FIT </a:t>
            </a:r>
            <a:r>
              <a:rPr lang="en-US" dirty="0" err="1"/>
              <a:t>heslem</a:t>
            </a:r>
            <a:endParaRPr dirty="0"/>
          </a:p>
        </p:txBody>
      </p:sp>
      <p:pic>
        <p:nvPicPr>
          <p:cNvPr id="477" name="Google Shape;477;p33" descr="merl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4774" y="823784"/>
            <a:ext cx="227647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5701" y="811887"/>
            <a:ext cx="6061889" cy="565239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Areál</a:t>
            </a: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00" cy="5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Mapa areálu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Virtuální prohlídka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7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1800"/>
              <a:buNone/>
            </a:pPr>
            <a:r>
              <a:rPr lang="en-US"/>
              <a:t>Moje VUT</a:t>
            </a:r>
            <a:endParaRPr/>
          </a:p>
        </p:txBody>
      </p:sp>
      <p:sp>
        <p:nvSpPr>
          <p:cNvPr id="483" name="Google Shape;483;p57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484" name="Google Shape;484;p57"/>
          <p:cNvSpPr txBox="1">
            <a:spLocks noGrp="1"/>
          </p:cNvSpPr>
          <p:nvPr>
            <p:ph type="body" idx="1"/>
          </p:nvPr>
        </p:nvSpPr>
        <p:spPr>
          <a:xfrm>
            <a:off x="446099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 err="1">
                <a:solidFill>
                  <a:schemeClr val="hlink"/>
                </a:solidFill>
                <a:hlinkClick r:id="rId3"/>
              </a:rPr>
              <a:t>Mobilní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aplikace</a:t>
            </a:r>
            <a:endParaRPr dirty="0"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Rozvrh</a:t>
            </a:r>
            <a:endParaRPr dirty="0"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Elektronický</a:t>
            </a:r>
            <a:r>
              <a:rPr lang="en-US" dirty="0"/>
              <a:t> index</a:t>
            </a:r>
            <a:endParaRPr dirty="0"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Aktuality</a:t>
            </a:r>
            <a:r>
              <a:rPr lang="en-US" dirty="0"/>
              <a:t> z </a:t>
            </a:r>
            <a:r>
              <a:rPr lang="en-US" dirty="0" err="1"/>
              <a:t>předmětů</a:t>
            </a:r>
            <a:r>
              <a:rPr lang="en-US" dirty="0"/>
              <a:t>, </a:t>
            </a:r>
            <a:r>
              <a:rPr lang="en-US" dirty="0" err="1"/>
              <a:t>notifikace</a:t>
            </a:r>
            <a:endParaRPr dirty="0"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Jídelníčky</a:t>
            </a:r>
            <a:endParaRPr dirty="0"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Mapa</a:t>
            </a:r>
            <a:endParaRPr dirty="0"/>
          </a:p>
        </p:txBody>
      </p:sp>
      <p:pic>
        <p:nvPicPr>
          <p:cNvPr id="485" name="Google Shape;485;p5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6934" y="4121188"/>
            <a:ext cx="28384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26934" y="5145061"/>
            <a:ext cx="2838450" cy="84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05943" y="823784"/>
            <a:ext cx="3080432" cy="3080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5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Discord</a:t>
            </a:r>
            <a:endParaRPr/>
          </a:p>
        </p:txBody>
      </p:sp>
      <p:sp>
        <p:nvSpPr>
          <p:cNvPr id="493" name="Google Shape;493;p35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494" name="Google Shape;494;p35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495" name="Google Shape;495;p35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u="sng" dirty="0">
                <a:solidFill>
                  <a:schemeClr val="hlink"/>
                </a:solidFill>
                <a:hlinkClick r:id="rId3"/>
              </a:rPr>
              <a:t>www.discord.gg/vutfit</a:t>
            </a:r>
            <a:endParaRPr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Komunikace</a:t>
            </a:r>
            <a:r>
              <a:rPr lang="en-US" dirty="0"/>
              <a:t> se </a:t>
            </a:r>
            <a:r>
              <a:rPr lang="en-US" dirty="0" err="1"/>
              <a:t>spolužáky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Informace</a:t>
            </a:r>
            <a:r>
              <a:rPr lang="en-US" dirty="0"/>
              <a:t> </a:t>
            </a:r>
            <a:r>
              <a:rPr lang="en-US" dirty="0" err="1"/>
              <a:t>ohledně</a:t>
            </a:r>
            <a:r>
              <a:rPr lang="en-US" dirty="0"/>
              <a:t> </a:t>
            </a:r>
            <a:r>
              <a:rPr lang="en-US" dirty="0" err="1"/>
              <a:t>předmětů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Studijní</a:t>
            </a:r>
            <a:r>
              <a:rPr lang="en-US" dirty="0"/>
              <a:t> </a:t>
            </a:r>
            <a:r>
              <a:rPr lang="en-US" dirty="0" err="1"/>
              <a:t>poradci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Meme </a:t>
            </a:r>
            <a:r>
              <a:rPr lang="en-US" dirty="0" err="1"/>
              <a:t>roomka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Studentská</a:t>
            </a:r>
            <a:r>
              <a:rPr lang="en-US" dirty="0"/>
              <a:t> </a:t>
            </a:r>
            <a:r>
              <a:rPr lang="en-US" dirty="0" err="1"/>
              <a:t>platforma</a:t>
            </a:r>
            <a:r>
              <a:rPr lang="en-US" dirty="0"/>
              <a:t> – </a:t>
            </a:r>
            <a:r>
              <a:rPr lang="en-US" dirty="0" err="1"/>
              <a:t>není</a:t>
            </a:r>
            <a:r>
              <a:rPr lang="en-US" dirty="0"/>
              <a:t> </a:t>
            </a:r>
            <a:r>
              <a:rPr lang="en-US" dirty="0" err="1"/>
              <a:t>povinné</a:t>
            </a:r>
            <a:r>
              <a:rPr lang="en-US" dirty="0"/>
              <a:t> a </a:t>
            </a:r>
            <a:r>
              <a:rPr lang="en-US" dirty="0" err="1"/>
              <a:t>není</a:t>
            </a:r>
            <a:r>
              <a:rPr lang="en-US" dirty="0"/>
              <a:t> </a:t>
            </a:r>
            <a:r>
              <a:rPr lang="en-US" dirty="0" err="1"/>
              <a:t>oficiální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496" name="Google Shape;496;p35" descr="Discord Logo | Symbol, History, PNG (3840*2160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2063" y="866089"/>
            <a:ext cx="3211598" cy="180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4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Fituška</a:t>
            </a:r>
            <a:endParaRPr/>
          </a:p>
        </p:txBody>
      </p:sp>
      <p:sp>
        <p:nvSpPr>
          <p:cNvPr id="502" name="Google Shape;502;p34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504" name="Google Shape;504;p34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Sklad</a:t>
            </a:r>
            <a:r>
              <a:rPr lang="en-US" dirty="0"/>
              <a:t> </a:t>
            </a:r>
            <a:r>
              <a:rPr lang="en-US" dirty="0" err="1"/>
              <a:t>různých</a:t>
            </a:r>
            <a:r>
              <a:rPr lang="en-US" dirty="0"/>
              <a:t> </a:t>
            </a:r>
            <a:r>
              <a:rPr lang="en-US" i="1" dirty="0" err="1"/>
              <a:t>zajímavých</a:t>
            </a:r>
            <a:r>
              <a:rPr lang="en-US" dirty="0"/>
              <a:t> </a:t>
            </a:r>
            <a:r>
              <a:rPr lang="en-US" dirty="0" err="1"/>
              <a:t>dokumentů</a:t>
            </a:r>
            <a:r>
              <a:rPr lang="en-US" dirty="0"/>
              <a:t> (</a:t>
            </a:r>
            <a:r>
              <a:rPr lang="en-US" dirty="0" err="1"/>
              <a:t>leč</a:t>
            </a:r>
            <a:r>
              <a:rPr lang="en-US" dirty="0"/>
              <a:t> </a:t>
            </a:r>
            <a:r>
              <a:rPr lang="en-US" dirty="0" err="1"/>
              <a:t>postarších</a:t>
            </a:r>
            <a:r>
              <a:rPr lang="en-US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https://fituska.eu/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5FF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36" descr="Qr co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5FF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8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8"/>
          <p:cNvSpPr/>
          <p:nvPr/>
        </p:nvSpPr>
        <p:spPr>
          <a:xfrm>
            <a:off x="3686174" y="5672137"/>
            <a:ext cx="1797845" cy="109775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58"/>
          <p:cNvCxnSpPr/>
          <p:nvPr/>
        </p:nvCxnSpPr>
        <p:spPr>
          <a:xfrm flipH="1">
            <a:off x="5512594" y="3362325"/>
            <a:ext cx="2107406" cy="22812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7" name="Google Shape;517;p58"/>
          <p:cNvCxnSpPr/>
          <p:nvPr/>
        </p:nvCxnSpPr>
        <p:spPr>
          <a:xfrm>
            <a:off x="3298136" y="5568155"/>
            <a:ext cx="0" cy="20796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8" name="Google Shape;518;p58"/>
          <p:cNvCxnSpPr/>
          <p:nvPr/>
        </p:nvCxnSpPr>
        <p:spPr>
          <a:xfrm>
            <a:off x="1019175" y="5579375"/>
            <a:ext cx="2278961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Areál</a:t>
            </a: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Mapa areálu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Virtuální prohlídka</a:t>
            </a:r>
            <a:endParaRPr/>
          </a:p>
        </p:txBody>
      </p:sp>
      <p:pic>
        <p:nvPicPr>
          <p:cNvPr id="71" name="Google Shape;7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7138" y="1683201"/>
            <a:ext cx="8399015" cy="4785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Areál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CVT</a:t>
            </a:r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7138" y="1683201"/>
            <a:ext cx="8399015" cy="478541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/>
          <p:nvPr/>
        </p:nvSpPr>
        <p:spPr>
          <a:xfrm>
            <a:off x="1862227" y="3214417"/>
            <a:ext cx="3796701" cy="196038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10"/>
          <p:cNvCxnSpPr/>
          <p:nvPr/>
        </p:nvCxnSpPr>
        <p:spPr>
          <a:xfrm>
            <a:off x="1130060" y="1371600"/>
            <a:ext cx="732167" cy="1771444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5701" y="811887"/>
            <a:ext cx="6061889" cy="565239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Areál</a:t>
            </a: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Studijní oddělení</a:t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7029449" y="2800350"/>
            <a:ext cx="847725" cy="59055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8"/>
          <p:cNvCxnSpPr>
            <a:endCxn id="92" idx="0"/>
          </p:cNvCxnSpPr>
          <p:nvPr/>
        </p:nvCxnSpPr>
        <p:spPr>
          <a:xfrm flipH="1">
            <a:off x="7453312" y="1851150"/>
            <a:ext cx="239700" cy="949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5701" y="811887"/>
            <a:ext cx="6061889" cy="565239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510750" y="68263"/>
            <a:ext cx="11681250" cy="6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ts val="3200"/>
              <a:buFont typeface="Dosis"/>
              <a:buNone/>
            </a:pPr>
            <a:r>
              <a:rPr lang="en-US"/>
              <a:t>Areál</a:t>
            </a:r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ftr" idx="11"/>
          </p:nvPr>
        </p:nvSpPr>
        <p:spPr>
          <a:xfrm>
            <a:off x="838200" y="6561137"/>
            <a:ext cx="99368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Start@FIT</a:t>
            </a:r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sldNum" idx="12"/>
          </p:nvPr>
        </p:nvSpPr>
        <p:spPr>
          <a:xfrm>
            <a:off x="10898658" y="6561137"/>
            <a:ext cx="45514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1"/>
          </p:nvPr>
        </p:nvSpPr>
        <p:spPr>
          <a:xfrm>
            <a:off x="510751" y="823784"/>
            <a:ext cx="11137552" cy="55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Knihovna</a:t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4591050" y="3143250"/>
            <a:ext cx="1600200" cy="58102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9"/>
          <p:cNvCxnSpPr>
            <a:endCxn id="103" idx="0"/>
          </p:cNvCxnSpPr>
          <p:nvPr/>
        </p:nvCxnSpPr>
        <p:spPr>
          <a:xfrm flipH="1">
            <a:off x="5391150" y="2117550"/>
            <a:ext cx="21300" cy="10257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lastní návrh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4356</Words>
  <Application>Microsoft Office PowerPoint</Application>
  <PresentationFormat>Widescreen</PresentationFormat>
  <Paragraphs>616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Dosis</vt:lpstr>
      <vt:lpstr>Noto Sans Symbols</vt:lpstr>
      <vt:lpstr>Arial</vt:lpstr>
      <vt:lpstr>Roboto</vt:lpstr>
      <vt:lpstr>Calibri</vt:lpstr>
      <vt:lpstr>Arial</vt:lpstr>
      <vt:lpstr>Courier New</vt:lpstr>
      <vt:lpstr>Century Gothic</vt:lpstr>
      <vt:lpstr>Motiv Office</vt:lpstr>
      <vt:lpstr>Vlastní návrh</vt:lpstr>
      <vt:lpstr>Rozcestník</vt:lpstr>
      <vt:lpstr>PowerPoint Presentation</vt:lpstr>
      <vt:lpstr>PowerPoint Presentation</vt:lpstr>
      <vt:lpstr>Obsah dnešního cvičení</vt:lpstr>
      <vt:lpstr>Areál</vt:lpstr>
      <vt:lpstr>Areál</vt:lpstr>
      <vt:lpstr>Areál</vt:lpstr>
      <vt:lpstr>Areál</vt:lpstr>
      <vt:lpstr>Areál</vt:lpstr>
      <vt:lpstr>Klasifikace – způsoby ukončení</vt:lpstr>
      <vt:lpstr>Klasifikace – body</vt:lpstr>
      <vt:lpstr>Klasifikace – způsoby ukončení</vt:lpstr>
      <vt:lpstr>Klasifikace – příklad</vt:lpstr>
      <vt:lpstr>Klasifikace – příklad</vt:lpstr>
      <vt:lpstr>Kredity</vt:lpstr>
      <vt:lpstr>Dotazy ke kreditům a klasifikaci?</vt:lpstr>
      <vt:lpstr>Informační systém VUT</vt:lpstr>
      <vt:lpstr>Intraportál</vt:lpstr>
      <vt:lpstr>Intraportál</vt:lpstr>
      <vt:lpstr>Rezervace místností</vt:lpstr>
      <vt:lpstr>Wi-Fi</vt:lpstr>
      <vt:lpstr>StudIS</vt:lpstr>
      <vt:lpstr>Harmonogram</vt:lpstr>
      <vt:lpstr>Elektronický index – předměty</vt:lpstr>
      <vt:lpstr>Elektronický index – předměty</vt:lpstr>
      <vt:lpstr>Elektronický index – týmy</vt:lpstr>
      <vt:lpstr>Registrace předmětů</vt:lpstr>
      <vt:lpstr>Registrace předmětů</vt:lpstr>
      <vt:lpstr>Registrace cvičení (vyučování)</vt:lpstr>
      <vt:lpstr>Registrace cvičení (vyučování)</vt:lpstr>
      <vt:lpstr>Jak si naplánovat rozvrh?</vt:lpstr>
      <vt:lpstr>Kruhové konzultace</vt:lpstr>
      <vt:lpstr>CVT test</vt:lpstr>
      <vt:lpstr>Test znalostí programování</vt:lpstr>
      <vt:lpstr>Informace o předmětech</vt:lpstr>
      <vt:lpstr>Informace o předmětech</vt:lpstr>
      <vt:lpstr>Angličtiny</vt:lpstr>
      <vt:lpstr>Angličtiny</vt:lpstr>
      <vt:lpstr>Sporty</vt:lpstr>
      <vt:lpstr>Žádosti</vt:lpstr>
      <vt:lpstr>Žádosti</vt:lpstr>
      <vt:lpstr>Potvrzení o studiu</vt:lpstr>
      <vt:lpstr>Stipendia</vt:lpstr>
      <vt:lpstr>Stipendia</vt:lpstr>
      <vt:lpstr>Koleje a menzy ($KaM)</vt:lpstr>
      <vt:lpstr>Fakultní heslo</vt:lpstr>
      <vt:lpstr>E-mail</vt:lpstr>
      <vt:lpstr>Cloudové služby</vt:lpstr>
      <vt:lpstr>Studentské servery</vt:lpstr>
      <vt:lpstr>Moje VUT</vt:lpstr>
      <vt:lpstr>Discord</vt:lpstr>
      <vt:lpstr>Fituška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Rozcestník</dc:title>
  <dc:creator>Ondřej Ondryáš</dc:creator>
  <cp:lastModifiedBy>Ondryáš Ondřej (221822)</cp:lastModifiedBy>
  <cp:revision>5</cp:revision>
  <dcterms:created xsi:type="dcterms:W3CDTF">2021-05-18T10:49:05Z</dcterms:created>
  <dcterms:modified xsi:type="dcterms:W3CDTF">2022-09-14T20:40:50Z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0x01010076101452B988564DA3478ACC5A861C16</vt:lpwstr>
  </property>
</Properties>
</file>